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81"/>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 id="327" r:id="rId75"/>
    <p:sldId id="328" r:id="rId76"/>
    <p:sldId id="329" r:id="rId77"/>
    <p:sldId id="330" r:id="rId78"/>
    <p:sldId id="331" r:id="rId79"/>
    <p:sldId id="273" r:id="rId8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8" d="100"/>
          <a:sy n="68" d="100"/>
        </p:scale>
        <p:origin x="61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theme" Target="theme/theme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61" Type="http://schemas.openxmlformats.org/officeDocument/2006/relationships/slide" Target="slides/slide57.xml"/><Relationship Id="rId82" Type="http://schemas.openxmlformats.org/officeDocument/2006/relationships/presProps" Target="presProps.xml"/></Relationships>
</file>

<file path=ppt/media/image1.png>
</file>

<file path=ppt/media/image2.jpe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8/9/2024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7" name="Date Placeholder 6"/>
          <p:cNvSpPr>
            <a:spLocks noGrp="1"/>
          </p:cNvSpPr>
          <p:nvPr>
            <p:ph type="dt" sz="half" idx="10"/>
          </p:nvPr>
        </p:nvSpPr>
        <p:spPr/>
        <p:txBody>
          <a:bodyPr/>
          <a:lstStyle/>
          <a:p>
            <a:fld id="{1CAFE9EF-BFD3-43EA-A868-783EE64D3026}" type="datetime1">
              <a:rPr lang="en-US" smtClean="0"/>
              <a:t>8/9/2024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smtClean="0"/>
              <a:t>Click to edit Master title style</a:t>
            </a:r>
            <a:endParaRPr lang="en-US"/>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smtClean="0"/>
              <a:t>Click to edit Master title style</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smtClean="0"/>
              <a:t>Click to edit Master title style</a:t>
            </a:r>
            <a:endParaRPr lang="en-US"/>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smtClean="0"/>
              <a:t>Click to edit Master title style</a:t>
            </a:r>
            <a:endParaRPr lang="en-US"/>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smtClean="0"/>
              <a:t>Click to edit Master title style</a:t>
            </a:r>
            <a:endParaRPr lang="en-US"/>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A7E8C0-DCD6-4618-824E-E5B47E37F774}" type="datetime1">
              <a:rPr lang="en-US" smtClean="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C6133B-A04A-40C7-999B-6B964B69F57E}" type="datetime1">
              <a:rPr lang="en-US" smtClean="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466FB9-D28B-49B1-96AA-2DC4A0B82672}" type="datetime1">
              <a:rPr lang="en-US" smtClean="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6763742-95DB-4727-9E2D-E67133874C57}" type="datetime1">
              <a:rPr lang="en-US" smtClean="0"/>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20000" y="1825625"/>
            <a:ext cx="5025216"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319840" y="1825625"/>
            <a:ext cx="503396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8F4C757-AC18-4BD4-B58D-C09C7F56266E}" type="datetime1">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5A06CBA-D419-41FA-8B3E-D17E24A5F335}" type="datetime1">
              <a:rPr lang="en-US" smtClean="0"/>
              <a:t>8/9/2024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624B8EF-695A-4D91-86E6-BD3ABF986DC6}" type="datetime1">
              <a:rPr lang="en-US" smtClean="0"/>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8/9/2024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8/9/2024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r>
              <a:rPr lang="en-US" dirty="0" smtClean="0"/>
              <a:t>TY BSC IT, MU</a:t>
            </a:r>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209800" y="4464028"/>
            <a:ext cx="9144000" cy="1641490"/>
          </a:xfrm>
        </p:spPr>
        <p:txBody>
          <a:bodyPr>
            <a:normAutofit/>
          </a:bodyPr>
          <a:lstStyle/>
          <a:p>
            <a:r>
              <a:rPr lang="en-US" dirty="0" smtClean="0"/>
              <a:t>SPM – Unit IV</a:t>
            </a:r>
            <a:endParaRPr lang="en-US" dirty="0"/>
          </a:p>
        </p:txBody>
      </p:sp>
    </p:spTree>
    <p:extLst>
      <p:ext uri="{BB962C8B-B14F-4D97-AF65-F5344CB8AC3E}">
        <p14:creationId xmlns:p14="http://schemas.microsoft.com/office/powerpoint/2010/main" val="35497506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7645" y="339365"/>
            <a:ext cx="10986155" cy="5837598"/>
          </a:xfrm>
        </p:spPr>
        <p:txBody>
          <a:bodyPr>
            <a:normAutofit/>
          </a:bodyPr>
          <a:lstStyle/>
          <a:p>
            <a:r>
              <a:rPr lang="en-US" b="1" dirty="0"/>
              <a:t>5. Conduct Regular Reviews and Audits</a:t>
            </a:r>
          </a:p>
          <a:p>
            <a:pPr lvl="1"/>
            <a:r>
              <a:rPr lang="en-US" b="1" dirty="0"/>
              <a:t>Performance Reviews:</a:t>
            </a:r>
            <a:r>
              <a:rPr lang="en-US" dirty="0"/>
              <a:t> Regularly review performance against KPIs to assess project health and progress.</a:t>
            </a:r>
          </a:p>
          <a:p>
            <a:pPr lvl="1"/>
            <a:r>
              <a:rPr lang="en-US" b="1" dirty="0"/>
              <a:t>Audits:</a:t>
            </a:r>
            <a:r>
              <a:rPr lang="en-US" dirty="0"/>
              <a:t> Conduct periodic audits to ensure compliance with project management processes and standards.</a:t>
            </a:r>
          </a:p>
          <a:p>
            <a:pPr lvl="1"/>
            <a:r>
              <a:rPr lang="en-US" b="1" dirty="0"/>
              <a:t>Lessons Learned:</a:t>
            </a:r>
            <a:r>
              <a:rPr lang="en-US" dirty="0"/>
              <a:t> Document and review lessons learned from issues and successes to improve future project management practices</a:t>
            </a:r>
            <a:r>
              <a:rPr lang="en-US" dirty="0" smtClean="0"/>
              <a:t>.</a:t>
            </a:r>
          </a:p>
          <a:p>
            <a:r>
              <a:rPr lang="en-US" b="1" dirty="0"/>
              <a:t>6. Communication and Reporting</a:t>
            </a:r>
          </a:p>
          <a:p>
            <a:pPr lvl="1"/>
            <a:r>
              <a:rPr lang="en-US" b="1" dirty="0"/>
              <a:t>Status Reports:</a:t>
            </a:r>
            <a:r>
              <a:rPr lang="en-US" dirty="0"/>
              <a:t> Provide regular status reports to stakeholders, summarizing project progress, issues, and any changes.</a:t>
            </a:r>
          </a:p>
          <a:p>
            <a:pPr lvl="1"/>
            <a:r>
              <a:rPr lang="en-US" b="1" dirty="0"/>
              <a:t>Stakeholder Communication:</a:t>
            </a:r>
            <a:r>
              <a:rPr lang="en-US" dirty="0"/>
              <a:t> Maintain open and effective communication with all stakeholders to ensure alignment and address concerns promptly.</a:t>
            </a:r>
          </a:p>
          <a:p>
            <a:pPr lvl="1"/>
            <a:r>
              <a:rPr lang="en-US" b="1" dirty="0"/>
              <a:t>Feedback Mechanisms:</a:t>
            </a:r>
            <a:r>
              <a:rPr lang="en-US" dirty="0"/>
              <a:t> Collect feedback from stakeholders and team members to refine and improve the project management approach.</a:t>
            </a:r>
          </a:p>
          <a:p>
            <a:pPr marL="457200" lvl="1" indent="0">
              <a:buNone/>
            </a:pPr>
            <a:endParaRPr lang="en-US" dirty="0"/>
          </a:p>
        </p:txBody>
      </p:sp>
    </p:spTree>
    <p:extLst>
      <p:ext uri="{BB962C8B-B14F-4D97-AF65-F5344CB8AC3E}">
        <p14:creationId xmlns:p14="http://schemas.microsoft.com/office/powerpoint/2010/main" val="147100214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3633" y="329938"/>
            <a:ext cx="10920167" cy="5847025"/>
          </a:xfrm>
        </p:spPr>
        <p:txBody>
          <a:bodyPr/>
          <a:lstStyle/>
          <a:p>
            <a:r>
              <a:rPr lang="en-US" b="1" dirty="0"/>
              <a:t>7. Documentation and Training</a:t>
            </a:r>
          </a:p>
          <a:p>
            <a:pPr lvl="1"/>
            <a:r>
              <a:rPr lang="en-US" b="1" dirty="0"/>
              <a:t>Documentation:</a:t>
            </a:r>
            <a:r>
              <a:rPr lang="en-US" dirty="0"/>
              <a:t> Maintain comprehensive documentation for project management processes, including monitoring and control procedures, change control, and risk management.</a:t>
            </a:r>
          </a:p>
          <a:p>
            <a:pPr lvl="1"/>
            <a:r>
              <a:rPr lang="en-US" b="1" dirty="0"/>
              <a:t>Training:</a:t>
            </a:r>
            <a:r>
              <a:rPr lang="en-US" dirty="0"/>
              <a:t> Train project team members and stakeholders on project management practices, tools, and their roles in monitoring and control</a:t>
            </a:r>
            <a:r>
              <a:rPr lang="en-US" dirty="0" smtClean="0"/>
              <a:t>.</a:t>
            </a:r>
          </a:p>
          <a:p>
            <a:r>
              <a:rPr lang="en-US" b="1" dirty="0"/>
              <a:t>8. Continuous Improvement</a:t>
            </a:r>
          </a:p>
          <a:p>
            <a:pPr lvl="1"/>
            <a:r>
              <a:rPr lang="en-US" b="1" dirty="0"/>
              <a:t>Process Improvement:</a:t>
            </a:r>
            <a:r>
              <a:rPr lang="en-US" dirty="0"/>
              <a:t> Regularly review and refine monitoring and control processes based on performance data and feedback.</a:t>
            </a:r>
          </a:p>
          <a:p>
            <a:pPr lvl="1"/>
            <a:r>
              <a:rPr lang="en-US" b="1" dirty="0"/>
              <a:t>Innovation:</a:t>
            </a:r>
            <a:r>
              <a:rPr lang="en-US" dirty="0"/>
              <a:t> Stay updated with best practices and new tools in project management to enhance the effectiveness of monitoring and control efforts.</a:t>
            </a:r>
          </a:p>
          <a:p>
            <a:pPr marL="457200" lvl="1" indent="0">
              <a:buNone/>
            </a:pPr>
            <a:endParaRPr lang="en-US" dirty="0"/>
          </a:p>
        </p:txBody>
      </p:sp>
    </p:spTree>
    <p:extLst>
      <p:ext uri="{BB962C8B-B14F-4D97-AF65-F5344CB8AC3E}">
        <p14:creationId xmlns:p14="http://schemas.microsoft.com/office/powerpoint/2010/main" val="17661942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Collecting the Data</a:t>
            </a:r>
          </a:p>
        </p:txBody>
      </p:sp>
      <p:sp>
        <p:nvSpPr>
          <p:cNvPr id="3" name="Content Placeholder 2"/>
          <p:cNvSpPr>
            <a:spLocks noGrp="1"/>
          </p:cNvSpPr>
          <p:nvPr>
            <p:ph idx="1"/>
          </p:nvPr>
        </p:nvSpPr>
        <p:spPr/>
        <p:txBody>
          <a:bodyPr/>
          <a:lstStyle/>
          <a:p>
            <a:r>
              <a:rPr lang="en-US" b="1" dirty="0"/>
              <a:t>1. Identify Data Requirements</a:t>
            </a:r>
          </a:p>
          <a:p>
            <a:pPr lvl="1"/>
            <a:r>
              <a:rPr lang="en-US" b="1" dirty="0"/>
              <a:t>Project Objectives:</a:t>
            </a:r>
            <a:r>
              <a:rPr lang="en-US" dirty="0"/>
              <a:t> Define what data is needed to measure progress against project goals.</a:t>
            </a:r>
          </a:p>
          <a:p>
            <a:pPr lvl="1"/>
            <a:r>
              <a:rPr lang="en-US" b="1" dirty="0"/>
              <a:t>KPIs:</a:t>
            </a:r>
            <a:r>
              <a:rPr lang="en-US" dirty="0"/>
              <a:t> Determine which Key Performance Indicators (KPIs) are essential for tracking project success.</a:t>
            </a:r>
          </a:p>
          <a:p>
            <a:pPr lvl="1"/>
            <a:r>
              <a:rPr lang="en-US" b="1" dirty="0"/>
              <a:t>Data Sources:</a:t>
            </a:r>
            <a:r>
              <a:rPr lang="en-US" dirty="0"/>
              <a:t> Identify where the data will come from, such as project management tools, team updates, and financial records.</a:t>
            </a:r>
          </a:p>
        </p:txBody>
      </p:sp>
    </p:spTree>
    <p:extLst>
      <p:ext uri="{BB962C8B-B14F-4D97-AF65-F5344CB8AC3E}">
        <p14:creationId xmlns:p14="http://schemas.microsoft.com/office/powerpoint/2010/main" val="18876818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99621" y="197964"/>
            <a:ext cx="11170763" cy="6551628"/>
          </a:xfrm>
        </p:spPr>
        <p:txBody>
          <a:bodyPr>
            <a:normAutofit/>
          </a:bodyPr>
          <a:lstStyle/>
          <a:p>
            <a:r>
              <a:rPr lang="en-US" b="1" dirty="0"/>
              <a:t>2. Data Collection Methods</a:t>
            </a:r>
          </a:p>
          <a:p>
            <a:r>
              <a:rPr lang="en-US" b="1" dirty="0"/>
              <a:t>Project Management Tools:</a:t>
            </a:r>
            <a:endParaRPr lang="en-US" dirty="0"/>
          </a:p>
          <a:p>
            <a:pPr lvl="1"/>
            <a:r>
              <a:rPr lang="en-US" b="1" dirty="0"/>
              <a:t>Task Tracking:</a:t>
            </a:r>
            <a:r>
              <a:rPr lang="en-US" dirty="0"/>
              <a:t> Use tools like Jira, Trello, or Asana to collect data on task completion, deadlines, and dependencies.</a:t>
            </a:r>
          </a:p>
          <a:p>
            <a:pPr lvl="1"/>
            <a:r>
              <a:rPr lang="en-US" b="1" dirty="0"/>
              <a:t>Time Tracking:</a:t>
            </a:r>
            <a:r>
              <a:rPr lang="en-US" dirty="0"/>
              <a:t> Implement time-tracking tools to record hours worked, task durations, and resource allocation</a:t>
            </a:r>
            <a:r>
              <a:rPr lang="en-US" dirty="0" smtClean="0"/>
              <a:t>.</a:t>
            </a:r>
          </a:p>
          <a:p>
            <a:r>
              <a:rPr lang="en-US" b="1" dirty="0"/>
              <a:t>Financial Systems:</a:t>
            </a:r>
            <a:endParaRPr lang="en-US" dirty="0"/>
          </a:p>
          <a:p>
            <a:pPr lvl="1"/>
            <a:r>
              <a:rPr lang="en-US" b="1" dirty="0"/>
              <a:t>Budget Tracking:</a:t>
            </a:r>
            <a:r>
              <a:rPr lang="en-US" dirty="0"/>
              <a:t> Use financial software to track expenses, budget adherence, and forecast financial performance.</a:t>
            </a:r>
          </a:p>
          <a:p>
            <a:pPr lvl="1"/>
            <a:r>
              <a:rPr lang="en-US" b="1" dirty="0"/>
              <a:t>Invoices and Payments:</a:t>
            </a:r>
            <a:r>
              <a:rPr lang="en-US" dirty="0"/>
              <a:t> Collect data on invoices, payments, and financial transactions related to the project</a:t>
            </a:r>
            <a:r>
              <a:rPr lang="en-US" dirty="0" smtClean="0"/>
              <a:t>.</a:t>
            </a:r>
          </a:p>
          <a:p>
            <a:r>
              <a:rPr lang="en-US" b="1" dirty="0"/>
              <a:t>Quality Management:</a:t>
            </a:r>
            <a:endParaRPr lang="en-US" dirty="0"/>
          </a:p>
          <a:p>
            <a:pPr lvl="1"/>
            <a:r>
              <a:rPr lang="en-US" b="1" dirty="0"/>
              <a:t>Defect Tracking:</a:t>
            </a:r>
            <a:r>
              <a:rPr lang="en-US" dirty="0"/>
              <a:t> Collect data on defects, bug reports, and quality issues using bug tracking systems like Bugzilla or TestRail.</a:t>
            </a:r>
          </a:p>
          <a:p>
            <a:pPr lvl="1"/>
            <a:r>
              <a:rPr lang="en-US" b="1" dirty="0"/>
              <a:t>Testing Results:</a:t>
            </a:r>
            <a:r>
              <a:rPr lang="en-US" dirty="0"/>
              <a:t> Gather data from automated and manual testing processes, including test coverage, pass/fail rates, and performance metrics.</a:t>
            </a:r>
          </a:p>
          <a:p>
            <a:endParaRPr lang="en-US" dirty="0"/>
          </a:p>
          <a:p>
            <a:pPr marL="457200" lvl="1" indent="0">
              <a:buNone/>
            </a:pPr>
            <a:endParaRPr lang="en-US" dirty="0"/>
          </a:p>
        </p:txBody>
      </p:sp>
    </p:spTree>
    <p:extLst>
      <p:ext uri="{BB962C8B-B14F-4D97-AF65-F5344CB8AC3E}">
        <p14:creationId xmlns:p14="http://schemas.microsoft.com/office/powerpoint/2010/main" val="1257545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2487" y="226243"/>
            <a:ext cx="11123628" cy="6419654"/>
          </a:xfrm>
        </p:spPr>
        <p:txBody>
          <a:bodyPr>
            <a:normAutofit lnSpcReduction="10000"/>
          </a:bodyPr>
          <a:lstStyle/>
          <a:p>
            <a:r>
              <a:rPr lang="en-US" b="1" dirty="0"/>
              <a:t>3. Establish Data Collection Processes</a:t>
            </a:r>
          </a:p>
          <a:p>
            <a:r>
              <a:rPr lang="en-US" b="1" dirty="0"/>
              <a:t>Data Collection Frequency:</a:t>
            </a:r>
            <a:endParaRPr lang="en-US" dirty="0"/>
          </a:p>
          <a:p>
            <a:pPr lvl="1"/>
            <a:r>
              <a:rPr lang="en-US" b="1" dirty="0"/>
              <a:t>Real-Time:</a:t>
            </a:r>
            <a:r>
              <a:rPr lang="en-US" dirty="0"/>
              <a:t> For critical metrics, such as system performance or budget expenditure, implement real-time data collection.</a:t>
            </a:r>
          </a:p>
          <a:p>
            <a:pPr lvl="1"/>
            <a:r>
              <a:rPr lang="en-US" b="1" dirty="0"/>
              <a:t>Periodic:</a:t>
            </a:r>
            <a:r>
              <a:rPr lang="en-US" dirty="0"/>
              <a:t> For less critical data, such as project status updates or milestone achievements, establish periodic collection intervals (e.g., weekly, bi-weekly</a:t>
            </a:r>
            <a:r>
              <a:rPr lang="en-US" dirty="0" smtClean="0"/>
              <a:t>).</a:t>
            </a:r>
          </a:p>
          <a:p>
            <a:r>
              <a:rPr lang="en-US" b="1" dirty="0"/>
              <a:t>4. Data Management and Storage</a:t>
            </a:r>
          </a:p>
          <a:p>
            <a:r>
              <a:rPr lang="en-US" b="1" dirty="0"/>
              <a:t>Centralized Repository:</a:t>
            </a:r>
            <a:endParaRPr lang="en-US" dirty="0"/>
          </a:p>
          <a:p>
            <a:pPr lvl="1"/>
            <a:r>
              <a:rPr lang="en-US" b="1" dirty="0"/>
              <a:t>Data Storage:</a:t>
            </a:r>
            <a:r>
              <a:rPr lang="en-US" dirty="0"/>
              <a:t> Use a centralized repository or project management system to store and manage collected data, ensuring easy access and organization.</a:t>
            </a:r>
          </a:p>
          <a:p>
            <a:pPr lvl="1"/>
            <a:r>
              <a:rPr lang="en-US" b="1" dirty="0"/>
              <a:t>Version Control:</a:t>
            </a:r>
            <a:r>
              <a:rPr lang="en-US" dirty="0"/>
              <a:t> Implement version control for documents and data entries to track changes and maintain historical records.</a:t>
            </a:r>
          </a:p>
          <a:p>
            <a:r>
              <a:rPr lang="en-US" b="1" dirty="0"/>
              <a:t>Data Security:</a:t>
            </a:r>
            <a:endParaRPr lang="en-US" dirty="0"/>
          </a:p>
          <a:p>
            <a:pPr lvl="1"/>
            <a:r>
              <a:rPr lang="en-US" b="1" dirty="0"/>
              <a:t>Access Controls:</a:t>
            </a:r>
            <a:r>
              <a:rPr lang="en-US" dirty="0"/>
              <a:t> Implement access controls to protect sensitive data and ensure that only authorized personnel can view or modify it.</a:t>
            </a:r>
          </a:p>
          <a:p>
            <a:pPr lvl="1"/>
            <a:r>
              <a:rPr lang="en-US" b="1" dirty="0"/>
              <a:t>Backup:</a:t>
            </a:r>
            <a:r>
              <a:rPr lang="en-US" dirty="0"/>
              <a:t> Regularly back up data to prevent loss due to system failures or other issues.</a:t>
            </a:r>
          </a:p>
          <a:p>
            <a:pPr marL="457200" lvl="1" indent="0">
              <a:buNone/>
            </a:pPr>
            <a:endParaRPr lang="en-US" dirty="0"/>
          </a:p>
        </p:txBody>
      </p:sp>
    </p:spTree>
    <p:extLst>
      <p:ext uri="{BB962C8B-B14F-4D97-AF65-F5344CB8AC3E}">
        <p14:creationId xmlns:p14="http://schemas.microsoft.com/office/powerpoint/2010/main" val="35589012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Data Review</a:t>
            </a:r>
            <a:endParaRPr lang="en-IN" b="1" dirty="0"/>
          </a:p>
        </p:txBody>
      </p:sp>
      <p:sp>
        <p:nvSpPr>
          <p:cNvPr id="3" name="Content Placeholder 2"/>
          <p:cNvSpPr>
            <a:spLocks noGrp="1"/>
          </p:cNvSpPr>
          <p:nvPr>
            <p:ph idx="1"/>
          </p:nvPr>
        </p:nvSpPr>
        <p:spPr/>
        <p:txBody>
          <a:bodyPr>
            <a:normAutofit/>
          </a:bodyPr>
          <a:lstStyle/>
          <a:p>
            <a:r>
              <a:rPr lang="en-US" dirty="0"/>
              <a:t>Data review in Software Project Management involves:</a:t>
            </a:r>
          </a:p>
          <a:p>
            <a:pPr lvl="1"/>
            <a:r>
              <a:rPr lang="en-US" b="1" dirty="0"/>
              <a:t>Evaluating Performance Metrics</a:t>
            </a:r>
            <a:r>
              <a:rPr lang="en-US" dirty="0"/>
              <a:t> to assess adherence to schedule, budget, and quality goals.</a:t>
            </a:r>
          </a:p>
          <a:p>
            <a:pPr lvl="1"/>
            <a:r>
              <a:rPr lang="en-US" b="1" dirty="0"/>
              <a:t>Identifying Issues</a:t>
            </a:r>
            <a:r>
              <a:rPr lang="en-US" dirty="0"/>
              <a:t> by comparing actual data against project plans to spot deviations.</a:t>
            </a:r>
          </a:p>
          <a:p>
            <a:pPr lvl="1"/>
            <a:r>
              <a:rPr lang="en-US" b="1" dirty="0"/>
              <a:t>Analyzing Trends</a:t>
            </a:r>
            <a:r>
              <a:rPr lang="en-US" dirty="0"/>
              <a:t> to understand project health and make informed decisions.</a:t>
            </a:r>
          </a:p>
          <a:p>
            <a:pPr lvl="1"/>
            <a:r>
              <a:rPr lang="en-US" b="1" dirty="0"/>
              <a:t>Preparing Reports</a:t>
            </a:r>
            <a:r>
              <a:rPr lang="en-US" dirty="0"/>
              <a:t> to summarize findings and communicate with stakeholders.</a:t>
            </a:r>
          </a:p>
          <a:p>
            <a:pPr lvl="1"/>
            <a:r>
              <a:rPr lang="en-US" b="1" dirty="0"/>
              <a:t>Implementing Actions</a:t>
            </a:r>
            <a:r>
              <a:rPr lang="en-US" dirty="0"/>
              <a:t> based on insights to correct issues and adjust plans as needed.</a:t>
            </a:r>
          </a:p>
        </p:txBody>
      </p:sp>
    </p:spTree>
    <p:extLst>
      <p:ext uri="{BB962C8B-B14F-4D97-AF65-F5344CB8AC3E}">
        <p14:creationId xmlns:p14="http://schemas.microsoft.com/office/powerpoint/2010/main" val="37413188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visualizing progress</a:t>
            </a:r>
            <a:endParaRPr lang="en-IN" dirty="0"/>
          </a:p>
        </p:txBody>
      </p:sp>
      <p:sp>
        <p:nvSpPr>
          <p:cNvPr id="3" name="Content Placeholder 2"/>
          <p:cNvSpPr>
            <a:spLocks noGrp="1"/>
          </p:cNvSpPr>
          <p:nvPr>
            <p:ph idx="1"/>
          </p:nvPr>
        </p:nvSpPr>
        <p:spPr/>
        <p:txBody>
          <a:bodyPr/>
          <a:lstStyle/>
          <a:p>
            <a:r>
              <a:rPr lang="en-US" b="1" dirty="0"/>
              <a:t>Data visualizing progress</a:t>
            </a:r>
            <a:r>
              <a:rPr lang="en-US" dirty="0"/>
              <a:t> in Software Project Management (SPM) involves creating visual representations of project data to facilitate understanding, tracking, and decision-making. Here’s a brief guide on how to effectively visualize project progress</a:t>
            </a:r>
            <a:r>
              <a:rPr lang="en-US" dirty="0" smtClean="0"/>
              <a:t>:</a:t>
            </a:r>
          </a:p>
          <a:p>
            <a:r>
              <a:rPr lang="en-US" b="1" dirty="0"/>
              <a:t>1. Key Visualization Tools</a:t>
            </a:r>
          </a:p>
          <a:p>
            <a:pPr lvl="1"/>
            <a:r>
              <a:rPr lang="en-US" b="1" dirty="0"/>
              <a:t>Gantt Charts:</a:t>
            </a:r>
            <a:r>
              <a:rPr lang="en-US" dirty="0"/>
              <a:t> Display project timelines, tasks, and milestones, showing task dependencies and progress.</a:t>
            </a:r>
          </a:p>
          <a:p>
            <a:pPr lvl="1"/>
            <a:r>
              <a:rPr lang="en-US" b="1" dirty="0"/>
              <a:t>Dashboards:</a:t>
            </a:r>
            <a:r>
              <a:rPr lang="en-US" dirty="0"/>
              <a:t> Aggregate various metrics into a single view, showing real-time data on project status, key performance indicators (KPIs), and other relevant information.</a:t>
            </a:r>
            <a:endParaRPr lang="en-IN" dirty="0"/>
          </a:p>
        </p:txBody>
      </p:sp>
    </p:spTree>
    <p:extLst>
      <p:ext uri="{BB962C8B-B14F-4D97-AF65-F5344CB8AC3E}">
        <p14:creationId xmlns:p14="http://schemas.microsoft.com/office/powerpoint/2010/main" val="43751843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Dashboard</a:t>
            </a:r>
            <a:endParaRPr lang="en-IN"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7292" y="1494619"/>
            <a:ext cx="7547414" cy="5031609"/>
          </a:xfrm>
          <a:prstGeom prst="rect">
            <a:avLst/>
          </a:prstGeom>
        </p:spPr>
      </p:pic>
    </p:spTree>
    <p:extLst>
      <p:ext uri="{BB962C8B-B14F-4D97-AF65-F5344CB8AC3E}">
        <p14:creationId xmlns:p14="http://schemas.microsoft.com/office/powerpoint/2010/main" val="28007680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Cost monitoring</a:t>
            </a:r>
          </a:p>
        </p:txBody>
      </p:sp>
      <p:sp>
        <p:nvSpPr>
          <p:cNvPr id="3" name="Content Placeholder 2"/>
          <p:cNvSpPr>
            <a:spLocks noGrp="1"/>
          </p:cNvSpPr>
          <p:nvPr>
            <p:ph idx="1"/>
          </p:nvPr>
        </p:nvSpPr>
        <p:spPr/>
        <p:txBody>
          <a:bodyPr>
            <a:normAutofit/>
          </a:bodyPr>
          <a:lstStyle/>
          <a:p>
            <a:r>
              <a:rPr lang="en-US" b="1" dirty="0"/>
              <a:t>1. Establish Cost Baseline</a:t>
            </a:r>
          </a:p>
          <a:p>
            <a:pPr lvl="1"/>
            <a:r>
              <a:rPr lang="en-US" b="1" dirty="0"/>
              <a:t>Budget Planning:</a:t>
            </a:r>
            <a:r>
              <a:rPr lang="en-US" dirty="0"/>
              <a:t> Define the initial budget, including all anticipated costs such as labor, materials, tools, and overheads.</a:t>
            </a:r>
          </a:p>
          <a:p>
            <a:pPr lvl="1"/>
            <a:r>
              <a:rPr lang="en-US" b="1" dirty="0"/>
              <a:t>Cost Baseline:</a:t>
            </a:r>
            <a:r>
              <a:rPr lang="en-US" dirty="0"/>
              <a:t> Create a cost baseline to compare actual expenditures against planned costs throughout the project</a:t>
            </a:r>
            <a:r>
              <a:rPr lang="en-US" dirty="0" smtClean="0"/>
              <a:t>.</a:t>
            </a:r>
          </a:p>
          <a:p>
            <a:r>
              <a:rPr lang="en-US" b="1" dirty="0"/>
              <a:t>2. Track Expenses</a:t>
            </a:r>
          </a:p>
          <a:p>
            <a:pPr lvl="1"/>
            <a:r>
              <a:rPr lang="en-US" b="1" dirty="0"/>
              <a:t>Cost Tracking Tools:</a:t>
            </a:r>
            <a:r>
              <a:rPr lang="en-US" dirty="0"/>
              <a:t> Use project management software or financial tools to record and track all expenses, including invoices, payments, and resource costs.</a:t>
            </a:r>
          </a:p>
          <a:p>
            <a:pPr lvl="1"/>
            <a:r>
              <a:rPr lang="en-US" b="1" dirty="0"/>
              <a:t>Regular Updates:</a:t>
            </a:r>
            <a:r>
              <a:rPr lang="en-US" dirty="0"/>
              <a:t> Update cost records regularly to reflect actual spending and adjustments.</a:t>
            </a:r>
          </a:p>
          <a:p>
            <a:pPr marL="457200" lvl="1" indent="0">
              <a:buNone/>
            </a:pPr>
            <a:endParaRPr lang="en-US" dirty="0"/>
          </a:p>
        </p:txBody>
      </p:sp>
    </p:spTree>
    <p:extLst>
      <p:ext uri="{BB962C8B-B14F-4D97-AF65-F5344CB8AC3E}">
        <p14:creationId xmlns:p14="http://schemas.microsoft.com/office/powerpoint/2010/main" val="7622114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1913" y="377072"/>
            <a:ext cx="10891887" cy="5799891"/>
          </a:xfrm>
        </p:spPr>
        <p:txBody>
          <a:bodyPr>
            <a:normAutofit/>
          </a:bodyPr>
          <a:lstStyle/>
          <a:p>
            <a:r>
              <a:rPr lang="en-US" b="1" dirty="0"/>
              <a:t>3. Analyze Variances</a:t>
            </a:r>
          </a:p>
          <a:p>
            <a:pPr lvl="1"/>
            <a:r>
              <a:rPr lang="en-US" b="1" dirty="0"/>
              <a:t>Compare Actual vs. Planned Costs:</a:t>
            </a:r>
            <a:r>
              <a:rPr lang="en-US" dirty="0"/>
              <a:t> Regularly compare actual expenditures with the cost baseline to identify variances.</a:t>
            </a:r>
          </a:p>
          <a:p>
            <a:pPr lvl="1"/>
            <a:r>
              <a:rPr lang="en-US" b="1" dirty="0"/>
              <a:t>Variance Analysis:</a:t>
            </a:r>
            <a:r>
              <a:rPr lang="en-US" dirty="0"/>
              <a:t> Analyze variances to determine the reasons for deviations and assess their impact on the project</a:t>
            </a:r>
            <a:r>
              <a:rPr lang="en-US" dirty="0" smtClean="0"/>
              <a:t>.</a:t>
            </a:r>
          </a:p>
          <a:p>
            <a:r>
              <a:rPr lang="en-US" b="1" dirty="0"/>
              <a:t>4. Control Costs</a:t>
            </a:r>
          </a:p>
          <a:p>
            <a:pPr lvl="1"/>
            <a:r>
              <a:rPr lang="en-US" b="1" dirty="0"/>
              <a:t>Change Control:</a:t>
            </a:r>
            <a:r>
              <a:rPr lang="en-US" dirty="0"/>
              <a:t> Implement a formal change control process to manage scope changes that could impact the budget.</a:t>
            </a:r>
          </a:p>
          <a:p>
            <a:pPr lvl="1"/>
            <a:r>
              <a:rPr lang="en-US" b="1" dirty="0"/>
              <a:t>Cost Control Measures:</a:t>
            </a:r>
            <a:r>
              <a:rPr lang="en-US" dirty="0"/>
              <a:t> Develop strategies to address cost overruns, such as reallocation of resources, cost-saving measures, or budget adjustments.</a:t>
            </a:r>
          </a:p>
          <a:p>
            <a:endParaRPr lang="en-US" dirty="0"/>
          </a:p>
        </p:txBody>
      </p:sp>
    </p:spTree>
    <p:extLst>
      <p:ext uri="{BB962C8B-B14F-4D97-AF65-F5344CB8AC3E}">
        <p14:creationId xmlns:p14="http://schemas.microsoft.com/office/powerpoint/2010/main" val="3033802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Introduction to Monitoring and </a:t>
            </a:r>
            <a:r>
              <a:rPr lang="en-IN" dirty="0" smtClean="0"/>
              <a:t>Control</a:t>
            </a:r>
            <a:endParaRPr lang="en-IN" dirty="0"/>
          </a:p>
        </p:txBody>
      </p:sp>
      <p:sp>
        <p:nvSpPr>
          <p:cNvPr id="3" name="Content Placeholder 2"/>
          <p:cNvSpPr>
            <a:spLocks noGrp="1"/>
          </p:cNvSpPr>
          <p:nvPr>
            <p:ph idx="1"/>
          </p:nvPr>
        </p:nvSpPr>
        <p:spPr/>
        <p:txBody>
          <a:bodyPr/>
          <a:lstStyle/>
          <a:p>
            <a:r>
              <a:rPr lang="en-US" b="1" dirty="0"/>
              <a:t>1. Objectives of Monitoring and Control</a:t>
            </a:r>
          </a:p>
          <a:p>
            <a:pPr lvl="1"/>
            <a:r>
              <a:rPr lang="en-US" b="1" dirty="0"/>
              <a:t>Track Progress:</a:t>
            </a:r>
            <a:r>
              <a:rPr lang="en-US" dirty="0"/>
              <a:t> Ensure that the project is progressing according to the schedule and budget.</a:t>
            </a:r>
          </a:p>
          <a:p>
            <a:pPr lvl="1"/>
            <a:r>
              <a:rPr lang="en-US" b="1" dirty="0"/>
              <a:t>Identify Issues Early:</a:t>
            </a:r>
            <a:r>
              <a:rPr lang="en-US" dirty="0"/>
              <a:t> Detect problems or deviations from the plan as early as possible.</a:t>
            </a:r>
          </a:p>
          <a:p>
            <a:pPr lvl="1"/>
            <a:r>
              <a:rPr lang="en-US" b="1" dirty="0"/>
              <a:t>Manage Changes:</a:t>
            </a:r>
            <a:r>
              <a:rPr lang="en-US" dirty="0"/>
              <a:t> Address any changes in scope, schedule, or resources effectively.</a:t>
            </a:r>
          </a:p>
          <a:p>
            <a:pPr lvl="1"/>
            <a:r>
              <a:rPr lang="en-US" b="1" dirty="0"/>
              <a:t>Ensure Quality:</a:t>
            </a:r>
            <a:r>
              <a:rPr lang="en-US" dirty="0"/>
              <a:t> Monitor the quality of the deliverables to meet the defined standards and requirements</a:t>
            </a:r>
          </a:p>
          <a:p>
            <a:endParaRPr lang="en-IN" dirty="0"/>
          </a:p>
        </p:txBody>
      </p:sp>
    </p:spTree>
    <p:extLst>
      <p:ext uri="{BB962C8B-B14F-4D97-AF65-F5344CB8AC3E}">
        <p14:creationId xmlns:p14="http://schemas.microsoft.com/office/powerpoint/2010/main" val="11040108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90195" y="414779"/>
            <a:ext cx="10863606" cy="5762184"/>
          </a:xfrm>
        </p:spPr>
        <p:txBody>
          <a:bodyPr/>
          <a:lstStyle/>
          <a:p>
            <a:r>
              <a:rPr lang="en-US" b="1" dirty="0"/>
              <a:t>5. Reporting</a:t>
            </a:r>
          </a:p>
          <a:p>
            <a:pPr lvl="1"/>
            <a:r>
              <a:rPr lang="en-US" b="1" dirty="0"/>
              <a:t>Cost Reports:</a:t>
            </a:r>
            <a:r>
              <a:rPr lang="en-US" dirty="0"/>
              <a:t> Prepare regular cost reports summarizing expenditures, variances, and forecasts.</a:t>
            </a:r>
          </a:p>
          <a:p>
            <a:pPr lvl="1"/>
            <a:r>
              <a:rPr lang="en-US" b="1" dirty="0"/>
              <a:t>Dashboards:</a:t>
            </a:r>
            <a:r>
              <a:rPr lang="en-US" dirty="0"/>
              <a:t> Use visual dashboards to provide real-time insights into budget status, cost performance, and financial health.</a:t>
            </a:r>
          </a:p>
        </p:txBody>
      </p:sp>
    </p:spTree>
    <p:extLst>
      <p:ext uri="{BB962C8B-B14F-4D97-AF65-F5344CB8AC3E}">
        <p14:creationId xmlns:p14="http://schemas.microsoft.com/office/powerpoint/2010/main" val="1356078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Earned Value Analysis</a:t>
            </a:r>
          </a:p>
        </p:txBody>
      </p:sp>
      <p:sp>
        <p:nvSpPr>
          <p:cNvPr id="3" name="Content Placeholder 2"/>
          <p:cNvSpPr>
            <a:spLocks noGrp="1"/>
          </p:cNvSpPr>
          <p:nvPr>
            <p:ph idx="1"/>
          </p:nvPr>
        </p:nvSpPr>
        <p:spPr/>
        <p:txBody>
          <a:bodyPr/>
          <a:lstStyle/>
          <a:p>
            <a:r>
              <a:rPr lang="en-US" b="1" dirty="0"/>
              <a:t>1. Core Concepts</a:t>
            </a:r>
          </a:p>
          <a:p>
            <a:pPr lvl="1"/>
            <a:r>
              <a:rPr lang="en-US" b="1" dirty="0"/>
              <a:t>Planned Value (PV):</a:t>
            </a:r>
            <a:r>
              <a:rPr lang="en-US" dirty="0"/>
              <a:t> The value of work that was planned to be completed by a specific time. It’s also known as Budgeted Cost of Work Scheduled (BCWS).</a:t>
            </a:r>
          </a:p>
          <a:p>
            <a:pPr lvl="1"/>
            <a:r>
              <a:rPr lang="en-US" b="1" dirty="0"/>
              <a:t>Earned Value (EV):</a:t>
            </a:r>
            <a:r>
              <a:rPr lang="en-US" dirty="0"/>
              <a:t> The value of work actually performed by a specific time. It’s also known as Budgeted Cost of Work Performed (BCWP).</a:t>
            </a:r>
          </a:p>
          <a:p>
            <a:pPr lvl="1"/>
            <a:r>
              <a:rPr lang="en-US" b="1" dirty="0"/>
              <a:t>Actual Cost (AC):</a:t>
            </a:r>
            <a:r>
              <a:rPr lang="en-US" dirty="0"/>
              <a:t> The actual costs incurred for the work performed by a specific time. It’s also known as Actual Cost of Work Performed (ACWP).</a:t>
            </a:r>
          </a:p>
        </p:txBody>
      </p:sp>
    </p:spTree>
    <p:extLst>
      <p:ext uri="{BB962C8B-B14F-4D97-AF65-F5344CB8AC3E}">
        <p14:creationId xmlns:p14="http://schemas.microsoft.com/office/powerpoint/2010/main" val="40124103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5353" y="311085"/>
            <a:ext cx="10948447" cy="5865878"/>
          </a:xfrm>
        </p:spPr>
        <p:txBody>
          <a:bodyPr>
            <a:normAutofit/>
          </a:bodyPr>
          <a:lstStyle/>
          <a:p>
            <a:r>
              <a:rPr lang="en-IN" b="1" dirty="0"/>
              <a:t>2. Key Metrics</a:t>
            </a:r>
          </a:p>
          <a:p>
            <a:r>
              <a:rPr lang="en-IN" b="1" dirty="0"/>
              <a:t>Cost Performance Index (CPI):</a:t>
            </a:r>
            <a:endParaRPr lang="en-IN" dirty="0"/>
          </a:p>
          <a:p>
            <a:pPr lvl="1"/>
            <a:r>
              <a:rPr lang="en-IN" b="1" dirty="0"/>
              <a:t>Formula:</a:t>
            </a:r>
            <a:r>
              <a:rPr lang="en-IN" dirty="0"/>
              <a:t> CPI = EV / AC</a:t>
            </a:r>
          </a:p>
          <a:p>
            <a:pPr lvl="1"/>
            <a:r>
              <a:rPr lang="en-IN" b="1" dirty="0"/>
              <a:t>Purpose:</a:t>
            </a:r>
            <a:r>
              <a:rPr lang="en-IN" dirty="0"/>
              <a:t> Measures cost efficiency. A CPI less than 1 indicates cost overruns.</a:t>
            </a:r>
          </a:p>
          <a:p>
            <a:r>
              <a:rPr lang="en-IN" b="1" dirty="0"/>
              <a:t>Schedule Performance Index (SPI):</a:t>
            </a:r>
            <a:endParaRPr lang="en-IN" dirty="0"/>
          </a:p>
          <a:p>
            <a:pPr lvl="1"/>
            <a:r>
              <a:rPr lang="en-IN" b="1" dirty="0"/>
              <a:t>Formula:</a:t>
            </a:r>
            <a:r>
              <a:rPr lang="en-IN" dirty="0"/>
              <a:t> SPI = EV / PV</a:t>
            </a:r>
          </a:p>
          <a:p>
            <a:pPr lvl="1"/>
            <a:r>
              <a:rPr lang="en-IN" b="1" dirty="0"/>
              <a:t>Purpose:</a:t>
            </a:r>
            <a:r>
              <a:rPr lang="en-IN" dirty="0"/>
              <a:t> Measures schedule efficiency. An SPI less than 1 indicates delays</a:t>
            </a:r>
            <a:r>
              <a:rPr lang="en-IN" dirty="0" smtClean="0"/>
              <a:t>.</a:t>
            </a:r>
          </a:p>
          <a:p>
            <a:pPr marL="57150" lvl="0" fontAlgn="base">
              <a:spcBef>
                <a:spcPct val="0"/>
              </a:spcBef>
              <a:spcAft>
                <a:spcPct val="0"/>
              </a:spcAft>
            </a:pPr>
            <a:r>
              <a:rPr lang="en-US" altLang="en-US" b="1" dirty="0"/>
              <a:t>Cost Variance (CV):</a:t>
            </a:r>
          </a:p>
          <a:p>
            <a:pPr marL="514350" lvl="1" fontAlgn="base">
              <a:spcBef>
                <a:spcPct val="0"/>
              </a:spcBef>
              <a:spcAft>
                <a:spcPct val="0"/>
              </a:spcAft>
            </a:pPr>
            <a:r>
              <a:rPr lang="en-US" altLang="en-US" b="1" dirty="0"/>
              <a:t>Formula: </a:t>
            </a:r>
            <a:r>
              <a:rPr lang="en-US" altLang="en-US" dirty="0"/>
              <a:t>CV = EV - AC</a:t>
            </a:r>
          </a:p>
          <a:p>
            <a:pPr marL="514350" lvl="1" fontAlgn="base">
              <a:spcBef>
                <a:spcPct val="0"/>
              </a:spcBef>
              <a:spcAft>
                <a:spcPct val="0"/>
              </a:spcAft>
            </a:pPr>
            <a:r>
              <a:rPr lang="en-US" altLang="en-US" dirty="0"/>
              <a:t>Purpose: Indicates the cost difference between what was earned and what was spent. A negative CV indicates cost overruns.</a:t>
            </a:r>
          </a:p>
          <a:p>
            <a:pPr marL="57150" lvl="0" fontAlgn="base">
              <a:spcBef>
                <a:spcPct val="0"/>
              </a:spcBef>
              <a:spcAft>
                <a:spcPct val="0"/>
              </a:spcAft>
            </a:pPr>
            <a:r>
              <a:rPr lang="en-US" altLang="en-US" b="1" dirty="0"/>
              <a:t>Schedule Variance (SV):</a:t>
            </a:r>
          </a:p>
          <a:p>
            <a:pPr marL="514350" lvl="1" fontAlgn="base">
              <a:spcBef>
                <a:spcPct val="0"/>
              </a:spcBef>
              <a:spcAft>
                <a:spcPct val="0"/>
              </a:spcAft>
            </a:pPr>
            <a:r>
              <a:rPr lang="en-US" altLang="en-US" b="1" dirty="0"/>
              <a:t>Formula: </a:t>
            </a:r>
            <a:r>
              <a:rPr lang="en-US" altLang="en-US" dirty="0"/>
              <a:t>SV = EV - PV</a:t>
            </a:r>
          </a:p>
          <a:p>
            <a:pPr marL="514350" lvl="1" fontAlgn="base">
              <a:spcBef>
                <a:spcPct val="0"/>
              </a:spcBef>
              <a:spcAft>
                <a:spcPct val="0"/>
              </a:spcAft>
            </a:pPr>
            <a:r>
              <a:rPr lang="en-US" altLang="en-US" dirty="0"/>
              <a:t>Purpose: Indicates the difference between the earned value and the planned value. A negative SV indicates schedule delays.</a:t>
            </a:r>
          </a:p>
          <a:p>
            <a:pPr marL="0" lvl="0" indent="0" eaLnBrk="0" fontAlgn="base" hangingPunct="0">
              <a:lnSpc>
                <a:spcPct val="100000"/>
              </a:lnSpc>
              <a:spcBef>
                <a:spcPct val="0"/>
              </a:spcBef>
              <a:spcAft>
                <a:spcPct val="0"/>
              </a:spcAft>
              <a:buNone/>
            </a:pPr>
            <a:endParaRPr lang="en-US" altLang="en-US" sz="1800" dirty="0">
              <a:solidFill>
                <a:schemeClr val="tx1"/>
              </a:solidFill>
              <a:latin typeface="Arial" panose="020B0604020202020204" pitchFamily="34" charset="0"/>
            </a:endParaRPr>
          </a:p>
          <a:p>
            <a:pPr lvl="1"/>
            <a:endParaRPr lang="en-IN" dirty="0" smtClean="0"/>
          </a:p>
          <a:p>
            <a:pPr lvl="1"/>
            <a:endParaRPr lang="en-IN" dirty="0" smtClean="0"/>
          </a:p>
          <a:p>
            <a:pPr marL="457200" lvl="1" indent="0">
              <a:buNone/>
            </a:pPr>
            <a:endParaRPr lang="en-IN" dirty="0"/>
          </a:p>
        </p:txBody>
      </p:sp>
    </p:spTree>
    <p:extLst>
      <p:ext uri="{BB962C8B-B14F-4D97-AF65-F5344CB8AC3E}">
        <p14:creationId xmlns:p14="http://schemas.microsoft.com/office/powerpoint/2010/main" val="30381310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idx="1"/>
          </p:nvPr>
        </p:nvSpPr>
        <p:spPr bwMode="auto">
          <a:xfrm>
            <a:off x="760443" y="522582"/>
            <a:ext cx="10256334"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rPr>
              <a:t>Estimate at Completion (EAC):</a:t>
            </a:r>
            <a:endParaRPr kumimoji="0" lang="en-US" altLang="en-US" sz="2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rPr>
              <a:t>Formula:</a:t>
            </a:r>
            <a:r>
              <a:rPr kumimoji="0" lang="en-US" altLang="en-US" sz="2400" b="0" i="0" u="none" strike="noStrike" cap="none" normalizeH="0" baseline="0" dirty="0" smtClean="0">
                <a:ln>
                  <a:noFill/>
                </a:ln>
                <a:solidFill>
                  <a:schemeClr val="tx1"/>
                </a:solidFill>
                <a:effectLst/>
              </a:rPr>
              <a:t> EAC = BAC / CPI (where BAC is Budget at Completion)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rPr>
              <a:t>Purpose:</a:t>
            </a:r>
            <a:r>
              <a:rPr kumimoji="0" lang="en-US" altLang="en-US" sz="2400" b="0" i="0" u="none" strike="noStrike" cap="none" normalizeH="0" baseline="0" dirty="0" smtClean="0">
                <a:ln>
                  <a:noFill/>
                </a:ln>
                <a:solidFill>
                  <a:schemeClr val="tx1"/>
                </a:solidFill>
                <a:effectLst/>
              </a:rPr>
              <a:t> Forecasts the total cost of the project based on current performance.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rPr>
              <a:t>Estimate to Complete (ETC):</a:t>
            </a:r>
            <a:endParaRPr kumimoji="0" lang="en-US" altLang="en-US" sz="2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rPr>
              <a:t>Formula:</a:t>
            </a:r>
            <a:r>
              <a:rPr kumimoji="0" lang="en-US" altLang="en-US" sz="2400" b="0" i="0" u="none" strike="noStrike" cap="none" normalizeH="0" baseline="0" dirty="0" smtClean="0">
                <a:ln>
                  <a:noFill/>
                </a:ln>
                <a:solidFill>
                  <a:schemeClr val="tx1"/>
                </a:solidFill>
                <a:effectLst/>
              </a:rPr>
              <a:t> ETC = EAC - AC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rPr>
              <a:t>Purpose:</a:t>
            </a:r>
            <a:r>
              <a:rPr kumimoji="0" lang="en-US" altLang="en-US" sz="2400" b="0" i="0" u="none" strike="noStrike" cap="none" normalizeH="0" baseline="0" dirty="0" smtClean="0">
                <a:ln>
                  <a:noFill/>
                </a:ln>
                <a:solidFill>
                  <a:schemeClr val="tx1"/>
                </a:solidFill>
                <a:effectLst/>
              </a:rPr>
              <a:t> Estimates the remaining cost to complete the project.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3489846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Prioritizing Monitoring</a:t>
            </a:r>
          </a:p>
        </p:txBody>
      </p:sp>
      <p:sp>
        <p:nvSpPr>
          <p:cNvPr id="3" name="Content Placeholder 2"/>
          <p:cNvSpPr>
            <a:spLocks noGrp="1"/>
          </p:cNvSpPr>
          <p:nvPr>
            <p:ph idx="1"/>
          </p:nvPr>
        </p:nvSpPr>
        <p:spPr>
          <a:xfrm>
            <a:off x="1120000" y="1825624"/>
            <a:ext cx="10427835" cy="4839127"/>
          </a:xfrm>
        </p:spPr>
        <p:txBody>
          <a:bodyPr>
            <a:normAutofit/>
          </a:bodyPr>
          <a:lstStyle/>
          <a:p>
            <a:r>
              <a:rPr lang="en-US" dirty="0"/>
              <a:t>In the context of Software Project Management (SPM), prioritizing monitoring involves focusing on critical aspects to ensure project success. Here’s how you can approach this:</a:t>
            </a:r>
          </a:p>
          <a:p>
            <a:r>
              <a:rPr lang="en-US" b="1" dirty="0"/>
              <a:t>Identify Key Metrics and KPIs</a:t>
            </a:r>
            <a:r>
              <a:rPr lang="en-US" dirty="0"/>
              <a:t>: </a:t>
            </a:r>
            <a:endParaRPr lang="en-US" dirty="0" smtClean="0"/>
          </a:p>
          <a:p>
            <a:pPr lvl="1"/>
            <a:r>
              <a:rPr lang="en-US" dirty="0" smtClean="0"/>
              <a:t>Determine </a:t>
            </a:r>
            <a:r>
              <a:rPr lang="en-US" dirty="0"/>
              <a:t>what metrics and Key Performance Indicators (KPIs) are most relevant to your project. These might include project timeline, budget, resource utilization, and quality metrics. Prioritize metrics that have the most significant impact on project </a:t>
            </a:r>
            <a:r>
              <a:rPr lang="en-US" dirty="0" smtClean="0"/>
              <a:t>success.</a:t>
            </a:r>
          </a:p>
        </p:txBody>
      </p:sp>
    </p:spTree>
    <p:extLst>
      <p:ext uri="{BB962C8B-B14F-4D97-AF65-F5344CB8AC3E}">
        <p14:creationId xmlns:p14="http://schemas.microsoft.com/office/powerpoint/2010/main" val="37559558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5035" y="245097"/>
            <a:ext cx="10784264" cy="6287678"/>
          </a:xfrm>
        </p:spPr>
        <p:txBody>
          <a:bodyPr/>
          <a:lstStyle/>
          <a:p>
            <a:r>
              <a:rPr lang="en-US" b="1" dirty="0"/>
              <a:t>Regular Status Updates</a:t>
            </a:r>
            <a:r>
              <a:rPr lang="en-US" dirty="0"/>
              <a:t>: </a:t>
            </a:r>
            <a:endParaRPr lang="en-US" dirty="0" smtClean="0"/>
          </a:p>
          <a:p>
            <a:pPr lvl="1"/>
            <a:r>
              <a:rPr lang="en-US" dirty="0" smtClean="0"/>
              <a:t>Schedule </a:t>
            </a:r>
            <a:r>
              <a:rPr lang="en-US" dirty="0"/>
              <a:t>regular updates to monitor progress. This could be daily stand-ups, weekly reviews, or monthly assessments, depending on the project's size and complexity. Regular updates help in identifying issues early and making necessary adjustments.</a:t>
            </a:r>
          </a:p>
          <a:p>
            <a:r>
              <a:rPr lang="en-US" b="1" dirty="0"/>
              <a:t>Risk Management</a:t>
            </a:r>
            <a:r>
              <a:rPr lang="en-US" dirty="0"/>
              <a:t>: </a:t>
            </a:r>
            <a:endParaRPr lang="en-US" dirty="0" smtClean="0"/>
          </a:p>
          <a:p>
            <a:pPr lvl="1"/>
            <a:r>
              <a:rPr lang="en-US" dirty="0" smtClean="0"/>
              <a:t>Prioritize </a:t>
            </a:r>
            <a:r>
              <a:rPr lang="en-US" dirty="0"/>
              <a:t>monitoring risks and issues that could impact the project. Implement risk management strategies to address potential problems before they escalate. This includes tracking risk mitigation actions and reviewing them frequently</a:t>
            </a:r>
            <a:r>
              <a:rPr lang="en-US" dirty="0" smtClean="0"/>
              <a:t>.</a:t>
            </a:r>
          </a:p>
          <a:p>
            <a:pPr marL="457200" lvl="1" indent="0">
              <a:buNone/>
            </a:pPr>
            <a:endParaRPr lang="en-US" dirty="0" smtClean="0"/>
          </a:p>
        </p:txBody>
      </p:sp>
    </p:spTree>
    <p:extLst>
      <p:ext uri="{BB962C8B-B14F-4D97-AF65-F5344CB8AC3E}">
        <p14:creationId xmlns:p14="http://schemas.microsoft.com/office/powerpoint/2010/main" val="40771724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5035" y="273377"/>
            <a:ext cx="10778765" cy="5903586"/>
          </a:xfrm>
        </p:spPr>
        <p:txBody>
          <a:bodyPr/>
          <a:lstStyle/>
          <a:p>
            <a:r>
              <a:rPr lang="en-US" b="1" dirty="0"/>
              <a:t>Resource Allocation</a:t>
            </a:r>
            <a:r>
              <a:rPr lang="en-US" dirty="0"/>
              <a:t>: Monitor resource usage to ensure that the project stays within its budget and that resources are used efficiently. This includes tracking personnel, equipment, and materials</a:t>
            </a:r>
            <a:r>
              <a:rPr lang="en-US" dirty="0" smtClean="0"/>
              <a:t>.</a:t>
            </a:r>
          </a:p>
          <a:p>
            <a:r>
              <a:rPr lang="en-US" b="1" dirty="0"/>
              <a:t>Stakeholder Communication</a:t>
            </a:r>
            <a:r>
              <a:rPr lang="en-US" dirty="0"/>
              <a:t>: Ensure that there is ongoing communication with stakeholders. Monitoring their feedback and addressing their concerns promptly can help in managing expectations and maintaining project alignment with stakeholder requirements</a:t>
            </a:r>
            <a:r>
              <a:rPr lang="en-US" dirty="0" smtClean="0"/>
              <a:t>.</a:t>
            </a:r>
          </a:p>
          <a:p>
            <a:r>
              <a:rPr lang="en-US" b="1" dirty="0"/>
              <a:t>Quality Assurance</a:t>
            </a:r>
            <a:r>
              <a:rPr lang="en-US" dirty="0"/>
              <a:t>: Monitor the quality of deliverables through regular testing and reviews. This helps in catching defects early and ensures that the project meets the required standards</a:t>
            </a:r>
            <a:r>
              <a:rPr lang="en-US" dirty="0" smtClean="0"/>
              <a:t>.</a:t>
            </a:r>
          </a:p>
          <a:p>
            <a:r>
              <a:rPr lang="en-US" b="1" dirty="0"/>
              <a:t>Project Scope</a:t>
            </a:r>
            <a:r>
              <a:rPr lang="en-US" dirty="0"/>
              <a:t>: Keep an eye on scope changes and ensure they are managed properly. Scope creep can lead to delays and budget overruns, so it’s important to monitor and control any changes to the project scope.</a:t>
            </a:r>
            <a:endParaRPr lang="en-IN" dirty="0"/>
          </a:p>
        </p:txBody>
      </p:sp>
    </p:spTree>
    <p:extLst>
      <p:ext uri="{BB962C8B-B14F-4D97-AF65-F5344CB8AC3E}">
        <p14:creationId xmlns:p14="http://schemas.microsoft.com/office/powerpoint/2010/main" val="30511515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Getting the Project Back to Target</a:t>
            </a:r>
            <a:endParaRPr lang="en-IN" b="1" dirty="0"/>
          </a:p>
        </p:txBody>
      </p:sp>
      <p:sp>
        <p:nvSpPr>
          <p:cNvPr id="3" name="Content Placeholder 2"/>
          <p:cNvSpPr>
            <a:spLocks noGrp="1"/>
          </p:cNvSpPr>
          <p:nvPr>
            <p:ph idx="1"/>
          </p:nvPr>
        </p:nvSpPr>
        <p:spPr/>
        <p:txBody>
          <a:bodyPr/>
          <a:lstStyle/>
          <a:p>
            <a:r>
              <a:rPr lang="en-US" b="1" dirty="0"/>
              <a:t>Assess the Current Status</a:t>
            </a:r>
            <a:r>
              <a:rPr lang="en-US" dirty="0"/>
              <a:t>:</a:t>
            </a:r>
          </a:p>
          <a:p>
            <a:r>
              <a:rPr lang="en-US" b="1" dirty="0"/>
              <a:t>Review Metrics</a:t>
            </a:r>
            <a:r>
              <a:rPr lang="en-US" dirty="0"/>
              <a:t>: Analyze project performance data, including schedule, budget, scope, and quality metrics, to understand the extent of deviation.</a:t>
            </a:r>
          </a:p>
          <a:p>
            <a:r>
              <a:rPr lang="en-US" b="1" dirty="0"/>
              <a:t>Identify Issues</a:t>
            </a:r>
            <a:r>
              <a:rPr lang="en-US" dirty="0"/>
              <a:t>: Determine the root causes of the deviation. This might involve conducting a thorough review of project deliverables, team performance, or external factors affecting the project.</a:t>
            </a:r>
          </a:p>
        </p:txBody>
      </p:sp>
    </p:spTree>
    <p:extLst>
      <p:ext uri="{BB962C8B-B14F-4D97-AF65-F5344CB8AC3E}">
        <p14:creationId xmlns:p14="http://schemas.microsoft.com/office/powerpoint/2010/main" val="19682212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0767" y="329938"/>
            <a:ext cx="10873033" cy="5847025"/>
          </a:xfrm>
        </p:spPr>
        <p:txBody>
          <a:bodyPr>
            <a:normAutofit/>
          </a:bodyPr>
          <a:lstStyle/>
          <a:p>
            <a:r>
              <a:rPr lang="en-US" b="1" dirty="0"/>
              <a:t>Revisit Project Goals and Objectives</a:t>
            </a:r>
            <a:r>
              <a:rPr lang="en-US" dirty="0"/>
              <a:t>:</a:t>
            </a:r>
          </a:p>
          <a:p>
            <a:pPr lvl="1"/>
            <a:r>
              <a:rPr lang="en-US" b="1" dirty="0"/>
              <a:t>Align with Stakeholders</a:t>
            </a:r>
            <a:r>
              <a:rPr lang="en-US" dirty="0"/>
              <a:t>: Confirm that the project’s goals and objectives are still valid and align with stakeholder expectations. Sometimes changes in business priorities or stakeholder requirements necessitate a reassessment</a:t>
            </a:r>
            <a:r>
              <a:rPr lang="en-US" dirty="0" smtClean="0"/>
              <a:t>.</a:t>
            </a:r>
          </a:p>
          <a:p>
            <a:r>
              <a:rPr lang="en-US" b="1" dirty="0"/>
              <a:t>Update the Project Plan</a:t>
            </a:r>
            <a:r>
              <a:rPr lang="en-US" dirty="0"/>
              <a:t>:</a:t>
            </a:r>
          </a:p>
          <a:p>
            <a:pPr lvl="1"/>
            <a:r>
              <a:rPr lang="en-US" b="1" dirty="0"/>
              <a:t>Adjust Schedule</a:t>
            </a:r>
            <a:r>
              <a:rPr lang="en-US" dirty="0"/>
              <a:t>: Modify the project timeline based on the current progress and remaining work. Include buffer time for potential future risks.</a:t>
            </a:r>
          </a:p>
          <a:p>
            <a:pPr lvl="1"/>
            <a:r>
              <a:rPr lang="en-US" b="1" dirty="0"/>
              <a:t>Reallocate Resources</a:t>
            </a:r>
            <a:r>
              <a:rPr lang="en-US" dirty="0"/>
              <a:t>: Adjust resource allocation to address areas that need more support or to overcome bottlenecks.</a:t>
            </a:r>
          </a:p>
          <a:p>
            <a:pPr lvl="1"/>
            <a:r>
              <a:rPr lang="en-US" b="1" dirty="0"/>
              <a:t>Revise Budget</a:t>
            </a:r>
            <a:r>
              <a:rPr lang="en-US" dirty="0"/>
              <a:t>: Update the budget to reflect any changes in scope, resources, or timelines.</a:t>
            </a:r>
          </a:p>
          <a:p>
            <a:endParaRPr lang="en-US" dirty="0"/>
          </a:p>
        </p:txBody>
      </p:sp>
    </p:spTree>
    <p:extLst>
      <p:ext uri="{BB962C8B-B14F-4D97-AF65-F5344CB8AC3E}">
        <p14:creationId xmlns:p14="http://schemas.microsoft.com/office/powerpoint/2010/main" val="636553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8157" y="292232"/>
            <a:ext cx="10665643" cy="5884732"/>
          </a:xfrm>
        </p:spPr>
        <p:txBody>
          <a:bodyPr/>
          <a:lstStyle/>
          <a:p>
            <a:r>
              <a:rPr lang="en-US" b="1" dirty="0"/>
              <a:t>Implement Corrective Actions</a:t>
            </a:r>
            <a:r>
              <a:rPr lang="en-US" dirty="0"/>
              <a:t>:</a:t>
            </a:r>
          </a:p>
          <a:p>
            <a:pPr lvl="1"/>
            <a:r>
              <a:rPr lang="en-US" b="1" dirty="0"/>
              <a:t>Address Issues</a:t>
            </a:r>
            <a:r>
              <a:rPr lang="en-US" dirty="0"/>
              <a:t>: Implement solutions to the problems identified. This might include process changes, additional training for the team, or procurement of new tools or resources.</a:t>
            </a:r>
          </a:p>
          <a:p>
            <a:pPr lvl="1"/>
            <a:r>
              <a:rPr lang="en-US" b="1" dirty="0"/>
              <a:t>Change Management</a:t>
            </a:r>
            <a:r>
              <a:rPr lang="en-US" dirty="0"/>
              <a:t>: If scope changes are necessary, manage them through a formal change request process to ensure all stakeholders are informed and approve of the changes</a:t>
            </a:r>
            <a:r>
              <a:rPr lang="en-US" dirty="0" smtClean="0"/>
              <a:t>.</a:t>
            </a:r>
          </a:p>
          <a:p>
            <a:r>
              <a:rPr lang="en-US" b="1" dirty="0"/>
              <a:t>Enhance Monitoring and Control</a:t>
            </a:r>
            <a:r>
              <a:rPr lang="en-US" dirty="0"/>
              <a:t>:</a:t>
            </a:r>
          </a:p>
          <a:p>
            <a:pPr lvl="1"/>
            <a:r>
              <a:rPr lang="en-US" b="1" dirty="0"/>
              <a:t>Increase Frequency of Reviews</a:t>
            </a:r>
            <a:r>
              <a:rPr lang="en-US" dirty="0"/>
              <a:t>: Monitor the project more frequently to ensure that corrective actions are having the desired effect.</a:t>
            </a:r>
          </a:p>
          <a:p>
            <a:pPr lvl="1"/>
            <a:r>
              <a:rPr lang="en-US" b="1" dirty="0"/>
              <a:t>Track Key Metrics</a:t>
            </a:r>
            <a:r>
              <a:rPr lang="en-US" dirty="0"/>
              <a:t>: Focus on critical metrics that indicate progress and performance. Ensure that these metrics are reported regularly and transparently.</a:t>
            </a:r>
          </a:p>
          <a:p>
            <a:pPr marL="457200" lvl="1" indent="0">
              <a:buNone/>
            </a:pPr>
            <a:endParaRPr lang="en-US" dirty="0"/>
          </a:p>
        </p:txBody>
      </p:sp>
    </p:spTree>
    <p:extLst>
      <p:ext uri="{BB962C8B-B14F-4D97-AF65-F5344CB8AC3E}">
        <p14:creationId xmlns:p14="http://schemas.microsoft.com/office/powerpoint/2010/main" val="809785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2169" y="216816"/>
            <a:ext cx="10731631" cy="5960147"/>
          </a:xfrm>
        </p:spPr>
        <p:txBody>
          <a:bodyPr/>
          <a:lstStyle/>
          <a:p>
            <a:r>
              <a:rPr lang="en-US" b="1" dirty="0"/>
              <a:t>2. Key Components</a:t>
            </a:r>
          </a:p>
          <a:p>
            <a:r>
              <a:rPr lang="en-US" b="1" dirty="0"/>
              <a:t>Performance Measurement:</a:t>
            </a:r>
            <a:endParaRPr lang="en-US" dirty="0"/>
          </a:p>
          <a:p>
            <a:pPr lvl="1"/>
            <a:r>
              <a:rPr lang="en-US" b="1" dirty="0"/>
              <a:t>KPIs (Key Performance Indicators):</a:t>
            </a:r>
            <a:r>
              <a:rPr lang="en-US" dirty="0"/>
              <a:t> Metrics used to evaluate the success of the project, such as project milestones, resource utilization, and budget adherence.</a:t>
            </a:r>
          </a:p>
          <a:p>
            <a:pPr lvl="1"/>
            <a:r>
              <a:rPr lang="en-US" b="1" dirty="0"/>
              <a:t>Earned Value Management (EVM):</a:t>
            </a:r>
            <a:r>
              <a:rPr lang="en-US" dirty="0"/>
              <a:t> A technique to assess project performance by comparing planned progress with actual progress</a:t>
            </a:r>
            <a:r>
              <a:rPr lang="en-US" dirty="0" smtClean="0"/>
              <a:t>.</a:t>
            </a:r>
          </a:p>
          <a:p>
            <a:r>
              <a:rPr lang="en-US" b="1" dirty="0"/>
              <a:t>Monitoring Tools:</a:t>
            </a:r>
            <a:endParaRPr lang="en-US" dirty="0"/>
          </a:p>
          <a:p>
            <a:pPr lvl="1"/>
            <a:r>
              <a:rPr lang="en-US" b="1" dirty="0"/>
              <a:t>Project Management Software:</a:t>
            </a:r>
            <a:r>
              <a:rPr lang="en-US" dirty="0"/>
              <a:t> Tools like Microsoft Project, Jira, or Trello help in tracking progress, managing tasks, and reporting.</a:t>
            </a:r>
          </a:p>
          <a:p>
            <a:pPr lvl="1"/>
            <a:r>
              <a:rPr lang="en-US" b="1" dirty="0"/>
              <a:t>Dashboards and Reports:</a:t>
            </a:r>
            <a:r>
              <a:rPr lang="en-US" dirty="0"/>
              <a:t> Visual representations and regular updates to provide insights into project status.</a:t>
            </a:r>
          </a:p>
          <a:p>
            <a:pPr marL="457200" lvl="1" indent="0">
              <a:buNone/>
            </a:pPr>
            <a:endParaRPr lang="en-US" dirty="0"/>
          </a:p>
        </p:txBody>
      </p:sp>
    </p:spTree>
    <p:extLst>
      <p:ext uri="{BB962C8B-B14F-4D97-AF65-F5344CB8AC3E}">
        <p14:creationId xmlns:p14="http://schemas.microsoft.com/office/powerpoint/2010/main" val="389920081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69303" y="386499"/>
            <a:ext cx="10684497" cy="5790464"/>
          </a:xfrm>
        </p:spPr>
        <p:txBody>
          <a:bodyPr/>
          <a:lstStyle/>
          <a:p>
            <a:r>
              <a:rPr lang="en-US" b="1" dirty="0"/>
              <a:t>Communicate with the Team and Stakeholders</a:t>
            </a:r>
            <a:r>
              <a:rPr lang="en-US" dirty="0"/>
              <a:t>:</a:t>
            </a:r>
          </a:p>
          <a:p>
            <a:pPr lvl="1"/>
            <a:r>
              <a:rPr lang="en-US" b="1" dirty="0"/>
              <a:t>Update the Team</a:t>
            </a:r>
            <a:r>
              <a:rPr lang="en-US" dirty="0"/>
              <a:t>: Clearly communicate the changes in plan, the reasons behind them, and the new targets. Ensuring the team is aligned and motivated is crucial for effective execution.</a:t>
            </a:r>
          </a:p>
          <a:p>
            <a:pPr lvl="1"/>
            <a:r>
              <a:rPr lang="en-US" b="1" dirty="0"/>
              <a:t>Engage Stakeholders</a:t>
            </a:r>
            <a:r>
              <a:rPr lang="en-US" dirty="0"/>
              <a:t>: Keep stakeholders informed about the project’s status and the steps being taken to bring it back on track. Transparency helps in managing expectations and gaining continued support.</a:t>
            </a:r>
          </a:p>
        </p:txBody>
      </p:sp>
    </p:spTree>
    <p:extLst>
      <p:ext uri="{BB962C8B-B14F-4D97-AF65-F5344CB8AC3E}">
        <p14:creationId xmlns:p14="http://schemas.microsoft.com/office/powerpoint/2010/main" val="13072757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Change </a:t>
            </a:r>
            <a:r>
              <a:rPr lang="en-IN" b="1" dirty="0" smtClean="0"/>
              <a:t>Control</a:t>
            </a:r>
            <a:endParaRPr lang="en-IN" b="1" dirty="0"/>
          </a:p>
        </p:txBody>
      </p:sp>
      <p:sp>
        <p:nvSpPr>
          <p:cNvPr id="3" name="Content Placeholder 2"/>
          <p:cNvSpPr>
            <a:spLocks noGrp="1"/>
          </p:cNvSpPr>
          <p:nvPr>
            <p:ph idx="1"/>
          </p:nvPr>
        </p:nvSpPr>
        <p:spPr/>
        <p:txBody>
          <a:bodyPr/>
          <a:lstStyle/>
          <a:p>
            <a:r>
              <a:rPr lang="en-US" b="1" dirty="0"/>
              <a:t>Change Request Submission</a:t>
            </a:r>
          </a:p>
          <a:p>
            <a:pPr lvl="1"/>
            <a:r>
              <a:rPr lang="en-US" b="1" dirty="0"/>
              <a:t>Initiation</a:t>
            </a:r>
            <a:r>
              <a:rPr lang="en-US" dirty="0"/>
              <a:t>: Any stakeholder or team member can submit a change request. This request should include details such as the nature of the change, the reason for the change, and its potential impact.</a:t>
            </a:r>
          </a:p>
          <a:p>
            <a:pPr lvl="1"/>
            <a:r>
              <a:rPr lang="en-US" b="1" dirty="0"/>
              <a:t>Documentation</a:t>
            </a:r>
            <a:r>
              <a:rPr lang="en-US" dirty="0"/>
              <a:t>: Record the change request in a formal document or a change management tool. This documentation should capture the request’s specifics, including who requested it, when it was requested, and its urgency.</a:t>
            </a:r>
          </a:p>
        </p:txBody>
      </p:sp>
    </p:spTree>
    <p:extLst>
      <p:ext uri="{BB962C8B-B14F-4D97-AF65-F5344CB8AC3E}">
        <p14:creationId xmlns:p14="http://schemas.microsoft.com/office/powerpoint/2010/main" val="27039602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7327" y="254524"/>
            <a:ext cx="11038787" cy="6429080"/>
          </a:xfrm>
        </p:spPr>
        <p:txBody>
          <a:bodyPr>
            <a:normAutofit/>
          </a:bodyPr>
          <a:lstStyle/>
          <a:p>
            <a:r>
              <a:rPr lang="en-US" b="1" dirty="0"/>
              <a:t>Change Request Evaluation</a:t>
            </a:r>
          </a:p>
          <a:p>
            <a:pPr lvl="1"/>
            <a:r>
              <a:rPr lang="en-US" b="1" dirty="0"/>
              <a:t>Impact Analysis</a:t>
            </a:r>
            <a:r>
              <a:rPr lang="en-US" dirty="0"/>
              <a:t>: Assess the potential impact of the proposed change on the project’s scope, schedule, budget, quality, and resources. This includes evaluating how the change will affect project deliverables, team workload, and overall objectives.</a:t>
            </a:r>
          </a:p>
          <a:p>
            <a:pPr lvl="1"/>
            <a:r>
              <a:rPr lang="en-US" b="1" dirty="0"/>
              <a:t>Feasibility Study</a:t>
            </a:r>
            <a:r>
              <a:rPr lang="en-US" dirty="0"/>
              <a:t>: Determine whether the change is feasible given the current project constraints. This may involve technical, operational, or logistical feasibility studies</a:t>
            </a:r>
            <a:r>
              <a:rPr lang="en-US" dirty="0" smtClean="0"/>
              <a:t>.</a:t>
            </a:r>
          </a:p>
          <a:p>
            <a:r>
              <a:rPr lang="en-US" b="1" dirty="0"/>
              <a:t>Change Control Board (CCB) Review</a:t>
            </a:r>
          </a:p>
          <a:p>
            <a:pPr lvl="1"/>
            <a:r>
              <a:rPr lang="en-US" b="1" dirty="0"/>
              <a:t>Formation</a:t>
            </a:r>
            <a:r>
              <a:rPr lang="en-US" dirty="0"/>
              <a:t>: Establish a Change Control Board (CCB) consisting of key stakeholders, project managers, and subject matter experts. The CCB is responsible for reviewing and approving or rejecting change requests.</a:t>
            </a:r>
          </a:p>
          <a:p>
            <a:pPr lvl="1"/>
            <a:r>
              <a:rPr lang="en-US" b="1" dirty="0"/>
              <a:t>Meeting</a:t>
            </a:r>
            <a:r>
              <a:rPr lang="en-US" dirty="0"/>
              <a:t>: The CCB meets periodically (or on an ad-hoc basis) to discuss and decide on change requests. They review the impact analysis and feasibility study to make an informed decision.</a:t>
            </a:r>
          </a:p>
          <a:p>
            <a:endParaRPr lang="en-US" dirty="0"/>
          </a:p>
        </p:txBody>
      </p:sp>
    </p:spTree>
    <p:extLst>
      <p:ext uri="{BB962C8B-B14F-4D97-AF65-F5344CB8AC3E}">
        <p14:creationId xmlns:p14="http://schemas.microsoft.com/office/powerpoint/2010/main" val="6342506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56181" y="226243"/>
            <a:ext cx="10797619" cy="5950720"/>
          </a:xfrm>
        </p:spPr>
        <p:txBody>
          <a:bodyPr/>
          <a:lstStyle/>
          <a:p>
            <a:r>
              <a:rPr lang="en-US" b="1" dirty="0"/>
              <a:t>Change Approval or Rejection</a:t>
            </a:r>
          </a:p>
          <a:p>
            <a:pPr lvl="1"/>
            <a:r>
              <a:rPr lang="en-US" b="1" dirty="0"/>
              <a:t>Approval</a:t>
            </a:r>
            <a:r>
              <a:rPr lang="en-US" dirty="0"/>
              <a:t>: If the CCB approves the change, update the project plan, schedule, and budget as necessary. Communicate the approval to all relevant stakeholders and team members.</a:t>
            </a:r>
          </a:p>
          <a:p>
            <a:pPr lvl="1"/>
            <a:r>
              <a:rPr lang="en-US" b="1" dirty="0"/>
              <a:t>Rejection</a:t>
            </a:r>
            <a:r>
              <a:rPr lang="en-US" dirty="0"/>
              <a:t>: If the change is rejected, communicate the reasons to the requester and other stakeholders. Ensure that the decision is documented and that no unnecessary work is undertaken based on the rejected change request</a:t>
            </a:r>
            <a:r>
              <a:rPr lang="en-US" dirty="0" smtClean="0"/>
              <a:t>.</a:t>
            </a:r>
          </a:p>
          <a:p>
            <a:r>
              <a:rPr lang="en-US" b="1" dirty="0"/>
              <a:t>Implementation</a:t>
            </a:r>
          </a:p>
          <a:p>
            <a:pPr lvl="1"/>
            <a:r>
              <a:rPr lang="en-US" b="1" dirty="0"/>
              <a:t>Planning</a:t>
            </a:r>
            <a:r>
              <a:rPr lang="en-US" dirty="0"/>
              <a:t>: Develop a plan for implementing the approved change. This should include tasks, timelines, responsibilities, and any required resources.</a:t>
            </a:r>
          </a:p>
          <a:p>
            <a:pPr lvl="1"/>
            <a:r>
              <a:rPr lang="en-US" b="1" dirty="0"/>
              <a:t>Execution</a:t>
            </a:r>
            <a:r>
              <a:rPr lang="en-US" dirty="0"/>
              <a:t>: Carry out the change according to the implementation plan. Monitor the change process to ensure it is executed as planned.</a:t>
            </a:r>
          </a:p>
          <a:p>
            <a:pPr marL="457200" lvl="1" indent="0">
              <a:buNone/>
            </a:pPr>
            <a:endParaRPr lang="en-US" dirty="0"/>
          </a:p>
        </p:txBody>
      </p:sp>
    </p:spTree>
    <p:extLst>
      <p:ext uri="{BB962C8B-B14F-4D97-AF65-F5344CB8AC3E}">
        <p14:creationId xmlns:p14="http://schemas.microsoft.com/office/powerpoint/2010/main" val="20914074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Software Configuration Management</a:t>
            </a:r>
          </a:p>
        </p:txBody>
      </p:sp>
      <p:sp>
        <p:nvSpPr>
          <p:cNvPr id="3" name="Content Placeholder 2"/>
          <p:cNvSpPr>
            <a:spLocks noGrp="1"/>
          </p:cNvSpPr>
          <p:nvPr>
            <p:ph idx="1"/>
          </p:nvPr>
        </p:nvSpPr>
        <p:spPr/>
        <p:txBody>
          <a:bodyPr/>
          <a:lstStyle/>
          <a:p>
            <a:r>
              <a:rPr lang="en-US" dirty="0"/>
              <a:t>Software Configuration Management (SCM) is a discipline within software engineering that involves managing and controlling changes to software and related artifacts throughout the software development lifecycle. SCM aims to ensure that software products are built and maintained consistently and accurately.</a:t>
            </a:r>
            <a:endParaRPr lang="en-IN" dirty="0"/>
          </a:p>
        </p:txBody>
      </p:sp>
    </p:spTree>
    <p:extLst>
      <p:ext uri="{BB962C8B-B14F-4D97-AF65-F5344CB8AC3E}">
        <p14:creationId xmlns:p14="http://schemas.microsoft.com/office/powerpoint/2010/main" val="33930820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Key Aspects of Software Configuration Management</a:t>
            </a:r>
            <a:endParaRPr lang="en-IN" b="1" dirty="0"/>
          </a:p>
        </p:txBody>
      </p:sp>
      <p:sp>
        <p:nvSpPr>
          <p:cNvPr id="3" name="Content Placeholder 2"/>
          <p:cNvSpPr>
            <a:spLocks noGrp="1"/>
          </p:cNvSpPr>
          <p:nvPr>
            <p:ph idx="1"/>
          </p:nvPr>
        </p:nvSpPr>
        <p:spPr>
          <a:xfrm>
            <a:off x="1120000" y="1825625"/>
            <a:ext cx="10418408" cy="4933394"/>
          </a:xfrm>
        </p:spPr>
        <p:txBody>
          <a:bodyPr>
            <a:normAutofit lnSpcReduction="10000"/>
          </a:bodyPr>
          <a:lstStyle/>
          <a:p>
            <a:r>
              <a:rPr lang="en-US" b="1" dirty="0"/>
              <a:t>Configuration Identification</a:t>
            </a:r>
            <a:endParaRPr lang="en-US" dirty="0"/>
          </a:p>
          <a:p>
            <a:pPr lvl="1"/>
            <a:r>
              <a:rPr lang="en-US" b="1" dirty="0"/>
              <a:t>Artifacts</a:t>
            </a:r>
            <a:r>
              <a:rPr lang="en-US" dirty="0"/>
              <a:t>: Identify and define all the components and artifacts that need to be managed. This includes source code, documentation, libraries, build scripts, and configuration files.</a:t>
            </a:r>
          </a:p>
          <a:p>
            <a:pPr lvl="1"/>
            <a:r>
              <a:rPr lang="en-US" b="1" dirty="0"/>
              <a:t>Baselines</a:t>
            </a:r>
            <a:r>
              <a:rPr lang="en-US" dirty="0"/>
              <a:t>: Establish baselines, which are formally approved versions of configuration items. Baselines serve as reference points for development, testing, and future changes</a:t>
            </a:r>
            <a:r>
              <a:rPr lang="en-US" dirty="0" smtClean="0"/>
              <a:t>.</a:t>
            </a:r>
          </a:p>
          <a:p>
            <a:r>
              <a:rPr lang="en-US" b="1" dirty="0"/>
              <a:t>Configuration Control</a:t>
            </a:r>
            <a:endParaRPr lang="en-US" dirty="0"/>
          </a:p>
          <a:p>
            <a:pPr lvl="1"/>
            <a:r>
              <a:rPr lang="en-US" b="1" dirty="0"/>
              <a:t>Change Requests</a:t>
            </a:r>
            <a:r>
              <a:rPr lang="en-US" dirty="0"/>
              <a:t>: Implement a formal process for requesting changes. This includes submitting change requests, evaluating their impact, and obtaining approvals.</a:t>
            </a:r>
          </a:p>
          <a:p>
            <a:pPr lvl="1"/>
            <a:r>
              <a:rPr lang="en-US" b="1" dirty="0"/>
              <a:t>Change Management</a:t>
            </a:r>
            <a:r>
              <a:rPr lang="en-US" dirty="0"/>
              <a:t>: Control and manage changes to configuration items. Ensure that all changes are documented, reviewed, and approved before being implemented.</a:t>
            </a:r>
          </a:p>
          <a:p>
            <a:pPr marL="457200" lvl="1" indent="0">
              <a:buNone/>
            </a:pPr>
            <a:endParaRPr lang="en-US" dirty="0"/>
          </a:p>
        </p:txBody>
      </p:sp>
    </p:spTree>
    <p:extLst>
      <p:ext uri="{BB962C8B-B14F-4D97-AF65-F5344CB8AC3E}">
        <p14:creationId xmlns:p14="http://schemas.microsoft.com/office/powerpoint/2010/main" val="5774894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35291" y="254524"/>
            <a:ext cx="10812544" cy="6504495"/>
          </a:xfrm>
        </p:spPr>
        <p:txBody>
          <a:bodyPr>
            <a:normAutofit/>
          </a:bodyPr>
          <a:lstStyle/>
          <a:p>
            <a:r>
              <a:rPr lang="en-US" b="1" dirty="0"/>
              <a:t>Configuration Status Accounting</a:t>
            </a:r>
            <a:endParaRPr lang="en-US" dirty="0"/>
          </a:p>
          <a:p>
            <a:pPr lvl="1"/>
            <a:r>
              <a:rPr lang="en-US" b="1" dirty="0"/>
              <a:t>Tracking</a:t>
            </a:r>
            <a:r>
              <a:rPr lang="en-US" dirty="0"/>
              <a:t>: Maintain records of the status of configuration items and changes. This involves tracking changes made, the current status of each item, and any pending changes.</a:t>
            </a:r>
          </a:p>
          <a:p>
            <a:pPr lvl="1"/>
            <a:r>
              <a:rPr lang="en-US" b="1" dirty="0"/>
              <a:t>Reports</a:t>
            </a:r>
            <a:r>
              <a:rPr lang="en-US" dirty="0"/>
              <a:t>: Generate reports on the status of configuration items, changes, and their impacts. This helps in tracking progress and ensuring transparency</a:t>
            </a:r>
            <a:r>
              <a:rPr lang="en-US" dirty="0" smtClean="0"/>
              <a:t>.</a:t>
            </a:r>
          </a:p>
          <a:p>
            <a:r>
              <a:rPr lang="en-US" b="1" dirty="0"/>
              <a:t>Configuration Audits</a:t>
            </a:r>
            <a:endParaRPr lang="en-US" dirty="0"/>
          </a:p>
          <a:p>
            <a:pPr lvl="1"/>
            <a:r>
              <a:rPr lang="en-US" b="1" dirty="0"/>
              <a:t>Reviews</a:t>
            </a:r>
            <a:r>
              <a:rPr lang="en-US" dirty="0"/>
              <a:t>: Conduct audits to ensure that configuration items are correctly maintained and that they conform to their specifications and baselines.</a:t>
            </a:r>
          </a:p>
          <a:p>
            <a:pPr lvl="1"/>
            <a:r>
              <a:rPr lang="en-US" b="1" dirty="0"/>
              <a:t>Verification</a:t>
            </a:r>
            <a:r>
              <a:rPr lang="en-US" dirty="0"/>
              <a:t>: Verify that changes have been implemented correctly and that the system or product meets the specified requirements</a:t>
            </a:r>
            <a:r>
              <a:rPr lang="en-US" dirty="0" smtClean="0"/>
              <a:t>.</a:t>
            </a:r>
          </a:p>
          <a:p>
            <a:r>
              <a:rPr lang="en-US" b="1" dirty="0"/>
              <a:t>Configuration Management Planning</a:t>
            </a:r>
            <a:endParaRPr lang="en-US" dirty="0"/>
          </a:p>
          <a:p>
            <a:pPr lvl="1"/>
            <a:r>
              <a:rPr lang="en-US" b="1" dirty="0"/>
              <a:t>Policies and Procedures</a:t>
            </a:r>
            <a:r>
              <a:rPr lang="en-US" dirty="0"/>
              <a:t>: Develop and document policies and procedures for SCM. This includes defining roles and responsibilities, change management processes, and communication strategies.</a:t>
            </a:r>
          </a:p>
          <a:p>
            <a:pPr lvl="1"/>
            <a:r>
              <a:rPr lang="en-US" b="1" dirty="0"/>
              <a:t>Training</a:t>
            </a:r>
            <a:r>
              <a:rPr lang="en-US" dirty="0"/>
              <a:t>: Train team members on SCM practices and tools to ensure consistency and effectiveness in managing configurations.</a:t>
            </a:r>
          </a:p>
          <a:p>
            <a:pPr marL="457200" lvl="1" indent="0">
              <a:buNone/>
            </a:pPr>
            <a:endParaRPr lang="en-US" dirty="0"/>
          </a:p>
          <a:p>
            <a:endParaRPr lang="en-US" dirty="0"/>
          </a:p>
        </p:txBody>
      </p:sp>
    </p:spTree>
    <p:extLst>
      <p:ext uri="{BB962C8B-B14F-4D97-AF65-F5344CB8AC3E}">
        <p14:creationId xmlns:p14="http://schemas.microsoft.com/office/powerpoint/2010/main" val="15685141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b="1" dirty="0"/>
              <a:t>Release Management</a:t>
            </a:r>
            <a:endParaRPr lang="en-US" dirty="0"/>
          </a:p>
          <a:p>
            <a:pPr lvl="1"/>
            <a:r>
              <a:rPr lang="en-US" b="1" dirty="0"/>
              <a:t>Versioning</a:t>
            </a:r>
            <a:r>
              <a:rPr lang="en-US" dirty="0"/>
              <a:t>: Manage software releases and their versions, including major, minor, and patch versions. Ensure that each release is documented and traceable.</a:t>
            </a:r>
          </a:p>
          <a:p>
            <a:pPr lvl="1"/>
            <a:r>
              <a:rPr lang="en-US" b="1" dirty="0"/>
              <a:t>Deployment</a:t>
            </a:r>
            <a:r>
              <a:rPr lang="en-US" dirty="0"/>
              <a:t>: Coordinate and manage the deployment of software releases to various environments (e.g., development, testing, production).</a:t>
            </a:r>
          </a:p>
        </p:txBody>
      </p:sp>
    </p:spTree>
    <p:extLst>
      <p:ext uri="{BB962C8B-B14F-4D97-AF65-F5344CB8AC3E}">
        <p14:creationId xmlns:p14="http://schemas.microsoft.com/office/powerpoint/2010/main" val="18197137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Introduction to Contracts</a:t>
            </a:r>
          </a:p>
        </p:txBody>
      </p:sp>
      <p:sp>
        <p:nvSpPr>
          <p:cNvPr id="3" name="Content Placeholder 2"/>
          <p:cNvSpPr>
            <a:spLocks noGrp="1"/>
          </p:cNvSpPr>
          <p:nvPr>
            <p:ph idx="1"/>
          </p:nvPr>
        </p:nvSpPr>
        <p:spPr/>
        <p:txBody>
          <a:bodyPr/>
          <a:lstStyle/>
          <a:p>
            <a:r>
              <a:rPr lang="en-US" dirty="0"/>
              <a:t>A contract is a formal agreement that outlines the terms under which parties agree to perform or refrain from performing certain actions. </a:t>
            </a:r>
            <a:endParaRPr lang="en-US" dirty="0" smtClean="0"/>
          </a:p>
          <a:p>
            <a:r>
              <a:rPr lang="en-US" dirty="0" smtClean="0"/>
              <a:t>Contracts </a:t>
            </a:r>
            <a:r>
              <a:rPr lang="en-US" dirty="0"/>
              <a:t>can be written or verbal, though written contracts are generally preferred as they provide tangible evidence of the agreement and its terms.</a:t>
            </a:r>
            <a:endParaRPr lang="en-IN" dirty="0"/>
          </a:p>
        </p:txBody>
      </p:sp>
    </p:spTree>
    <p:extLst>
      <p:ext uri="{BB962C8B-B14F-4D97-AF65-F5344CB8AC3E}">
        <p14:creationId xmlns:p14="http://schemas.microsoft.com/office/powerpoint/2010/main" val="15981614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Types of Contracts</a:t>
            </a:r>
          </a:p>
        </p:txBody>
      </p:sp>
      <p:sp>
        <p:nvSpPr>
          <p:cNvPr id="3" name="Content Placeholder 2"/>
          <p:cNvSpPr>
            <a:spLocks noGrp="1"/>
          </p:cNvSpPr>
          <p:nvPr>
            <p:ph idx="1"/>
          </p:nvPr>
        </p:nvSpPr>
        <p:spPr/>
        <p:txBody>
          <a:bodyPr>
            <a:normAutofit lnSpcReduction="10000"/>
          </a:bodyPr>
          <a:lstStyle/>
          <a:p>
            <a:r>
              <a:rPr lang="en-US" b="1" dirty="0"/>
              <a:t>Bilateral Contracts</a:t>
            </a:r>
            <a:endParaRPr lang="en-US" dirty="0"/>
          </a:p>
          <a:p>
            <a:pPr lvl="1"/>
            <a:r>
              <a:rPr lang="en-US" b="1" dirty="0"/>
              <a:t>Definition</a:t>
            </a:r>
            <a:r>
              <a:rPr lang="en-US" dirty="0"/>
              <a:t>: In a bilateral contract, both parties make promises to each other. Each party is both a promisor (the one making a promise) and a </a:t>
            </a:r>
            <a:r>
              <a:rPr lang="en-US" dirty="0" smtClean="0"/>
              <a:t>promises </a:t>
            </a:r>
            <a:r>
              <a:rPr lang="en-US" dirty="0"/>
              <a:t>(the one receiving the promise).</a:t>
            </a:r>
          </a:p>
          <a:p>
            <a:pPr lvl="1"/>
            <a:r>
              <a:rPr lang="en-US" b="1" dirty="0"/>
              <a:t>Example</a:t>
            </a:r>
            <a:r>
              <a:rPr lang="en-US" dirty="0"/>
              <a:t>: A contract for the sale of a car where the seller promises to deliver the car and the buyer promises to pay the agreed price</a:t>
            </a:r>
            <a:r>
              <a:rPr lang="en-US" dirty="0" smtClean="0"/>
              <a:t>.</a:t>
            </a:r>
          </a:p>
          <a:p>
            <a:r>
              <a:rPr lang="en-US" b="1" dirty="0"/>
              <a:t>Unilateral Contracts</a:t>
            </a:r>
            <a:endParaRPr lang="en-US" dirty="0"/>
          </a:p>
          <a:p>
            <a:pPr lvl="1"/>
            <a:r>
              <a:rPr lang="en-US" b="1" dirty="0"/>
              <a:t>Definition</a:t>
            </a:r>
            <a:r>
              <a:rPr lang="en-US" dirty="0"/>
              <a:t>: In a unilateral contract, only one party makes a promise, and the other party performs an action in response.</a:t>
            </a:r>
          </a:p>
          <a:p>
            <a:pPr lvl="1"/>
            <a:r>
              <a:rPr lang="en-US" b="1" dirty="0"/>
              <a:t>Example</a:t>
            </a:r>
            <a:r>
              <a:rPr lang="en-US" dirty="0"/>
              <a:t>: A reward contract where a person promises to pay a reward for the return of a lost dog. The contract is formed only when the dog is returned.</a:t>
            </a:r>
          </a:p>
          <a:p>
            <a:pPr marL="457200" lvl="1" indent="0">
              <a:buNone/>
            </a:pPr>
            <a:endParaRPr lang="en-US" dirty="0"/>
          </a:p>
        </p:txBody>
      </p:sp>
    </p:spTree>
    <p:extLst>
      <p:ext uri="{BB962C8B-B14F-4D97-AF65-F5344CB8AC3E}">
        <p14:creationId xmlns:p14="http://schemas.microsoft.com/office/powerpoint/2010/main" val="1202982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4779" y="216816"/>
            <a:ext cx="11048215" cy="6447935"/>
          </a:xfrm>
        </p:spPr>
        <p:txBody>
          <a:bodyPr/>
          <a:lstStyle/>
          <a:p>
            <a:r>
              <a:rPr lang="en-US" b="1" dirty="0"/>
              <a:t>Control Mechanisms:</a:t>
            </a:r>
            <a:endParaRPr lang="en-US" dirty="0"/>
          </a:p>
          <a:p>
            <a:pPr lvl="1"/>
            <a:r>
              <a:rPr lang="en-US" b="1" dirty="0"/>
              <a:t>Change Control:</a:t>
            </a:r>
            <a:r>
              <a:rPr lang="en-US" dirty="0"/>
              <a:t> Processes for managing changes in project scope, schedule, or resources to avoid scope creep and ensure alignment with project goals.</a:t>
            </a:r>
          </a:p>
          <a:p>
            <a:pPr lvl="1"/>
            <a:r>
              <a:rPr lang="en-US" b="1" dirty="0"/>
              <a:t>Risk Management:</a:t>
            </a:r>
            <a:r>
              <a:rPr lang="en-US" dirty="0"/>
              <a:t> Identifying, assessing, and mitigating risks that could impact project success.</a:t>
            </a:r>
          </a:p>
          <a:p>
            <a:pPr lvl="1"/>
            <a:r>
              <a:rPr lang="en-US" b="1" dirty="0"/>
              <a:t>Quality Control:</a:t>
            </a:r>
            <a:r>
              <a:rPr lang="en-US" dirty="0"/>
              <a:t> Ensuring that project deliverables meet the defined quality standards through regular inspections and testing</a:t>
            </a:r>
            <a:r>
              <a:rPr lang="en-US" dirty="0" smtClean="0"/>
              <a:t>.</a:t>
            </a:r>
          </a:p>
          <a:p>
            <a:r>
              <a:rPr lang="en-US" b="1" dirty="0"/>
              <a:t>Communication:</a:t>
            </a:r>
            <a:endParaRPr lang="en-US" dirty="0"/>
          </a:p>
          <a:p>
            <a:pPr lvl="1"/>
            <a:r>
              <a:rPr lang="en-US" b="1" dirty="0"/>
              <a:t>Regular Updates:</a:t>
            </a:r>
            <a:r>
              <a:rPr lang="en-US" dirty="0"/>
              <a:t> Keeping stakeholders informed about project status, issues, and changes.</a:t>
            </a:r>
          </a:p>
          <a:p>
            <a:pPr lvl="1"/>
            <a:r>
              <a:rPr lang="en-US" b="1" dirty="0"/>
              <a:t>Feedback Loops:</a:t>
            </a:r>
            <a:r>
              <a:rPr lang="en-US" dirty="0"/>
              <a:t> Gathering input from team members and stakeholders to make necessary adjustments.</a:t>
            </a:r>
          </a:p>
          <a:p>
            <a:pPr marL="457200" lvl="1" indent="0">
              <a:buNone/>
            </a:pPr>
            <a:endParaRPr lang="en-US" dirty="0"/>
          </a:p>
        </p:txBody>
      </p:sp>
    </p:spTree>
    <p:extLst>
      <p:ext uri="{BB962C8B-B14F-4D97-AF65-F5344CB8AC3E}">
        <p14:creationId xmlns:p14="http://schemas.microsoft.com/office/powerpoint/2010/main" val="413470368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b="1" dirty="0"/>
              <a:t>Express Contracts</a:t>
            </a:r>
            <a:endParaRPr lang="en-US" dirty="0"/>
          </a:p>
          <a:p>
            <a:pPr lvl="1"/>
            <a:r>
              <a:rPr lang="en-US" b="1" dirty="0"/>
              <a:t>Definition</a:t>
            </a:r>
            <a:r>
              <a:rPr lang="en-US" dirty="0"/>
              <a:t>: Express contracts are explicitly stated and agreed upon by the parties, either in writing or verbally.</a:t>
            </a:r>
          </a:p>
          <a:p>
            <a:pPr lvl="1"/>
            <a:r>
              <a:rPr lang="en-US" b="1" dirty="0"/>
              <a:t>Example</a:t>
            </a:r>
            <a:r>
              <a:rPr lang="en-US" dirty="0"/>
              <a:t>: A written agreement to lease an </a:t>
            </a:r>
            <a:r>
              <a:rPr lang="en-US" dirty="0" smtClean="0"/>
              <a:t>apartment</a:t>
            </a:r>
          </a:p>
          <a:p>
            <a:r>
              <a:rPr lang="en-US" b="1" dirty="0"/>
              <a:t>Implied Contracts</a:t>
            </a:r>
            <a:endParaRPr lang="en-US" dirty="0"/>
          </a:p>
          <a:p>
            <a:pPr lvl="1"/>
            <a:r>
              <a:rPr lang="en-US" b="1" dirty="0"/>
              <a:t>Definition</a:t>
            </a:r>
            <a:r>
              <a:rPr lang="en-US" dirty="0"/>
              <a:t>: Implied contracts are formed based on the actions, conduct, or circumstances of the parties involved, rather than explicit statements.</a:t>
            </a:r>
          </a:p>
          <a:p>
            <a:pPr lvl="1"/>
            <a:r>
              <a:rPr lang="en-US" b="1" dirty="0"/>
              <a:t>Example</a:t>
            </a:r>
            <a:r>
              <a:rPr lang="en-US" dirty="0"/>
              <a:t>: A person who visits a restaurant and orders a meal implies a contract to pay for the meal.</a:t>
            </a:r>
          </a:p>
          <a:p>
            <a:pPr marL="457200" lvl="1" indent="0">
              <a:buNone/>
            </a:pPr>
            <a:endParaRPr lang="en-US" dirty="0"/>
          </a:p>
        </p:txBody>
      </p:sp>
    </p:spTree>
    <p:extLst>
      <p:ext uri="{BB962C8B-B14F-4D97-AF65-F5344CB8AC3E}">
        <p14:creationId xmlns:p14="http://schemas.microsoft.com/office/powerpoint/2010/main" val="11402621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b="1" dirty="0"/>
              <a:t>Executed Contracts</a:t>
            </a:r>
            <a:endParaRPr lang="en-US" dirty="0"/>
          </a:p>
          <a:p>
            <a:pPr lvl="1"/>
            <a:r>
              <a:rPr lang="en-US" b="1" dirty="0"/>
              <a:t>Definition</a:t>
            </a:r>
            <a:r>
              <a:rPr lang="en-US" dirty="0"/>
              <a:t>: An executed contract is one where both parties have fulfilled their obligations.</a:t>
            </a:r>
          </a:p>
          <a:p>
            <a:pPr lvl="1"/>
            <a:r>
              <a:rPr lang="en-US" b="1" dirty="0"/>
              <a:t>Example</a:t>
            </a:r>
            <a:r>
              <a:rPr lang="en-US" dirty="0"/>
              <a:t>: A purchase agreement where the buyer has paid and the seller has delivered the goods</a:t>
            </a:r>
            <a:r>
              <a:rPr lang="en-US" dirty="0" smtClean="0"/>
              <a:t>.</a:t>
            </a:r>
          </a:p>
          <a:p>
            <a:r>
              <a:rPr lang="en-US" b="1" dirty="0"/>
              <a:t>Executory Contracts</a:t>
            </a:r>
            <a:endParaRPr lang="en-US" dirty="0"/>
          </a:p>
          <a:p>
            <a:pPr lvl="1"/>
            <a:r>
              <a:rPr lang="en-US" b="1" dirty="0"/>
              <a:t>Definition</a:t>
            </a:r>
            <a:r>
              <a:rPr lang="en-US" dirty="0"/>
              <a:t>: An executory contract is one where one or both parties still have obligations to fulfill.</a:t>
            </a:r>
          </a:p>
          <a:p>
            <a:pPr lvl="1"/>
            <a:r>
              <a:rPr lang="en-US" b="1" dirty="0"/>
              <a:t>Example</a:t>
            </a:r>
            <a:r>
              <a:rPr lang="en-US" dirty="0"/>
              <a:t>: A long-term supply contract where deliveries are scheduled over several months.</a:t>
            </a:r>
          </a:p>
          <a:p>
            <a:pPr marL="457200" lvl="1" indent="0">
              <a:buNone/>
            </a:pPr>
            <a:endParaRPr lang="en-US" dirty="0"/>
          </a:p>
        </p:txBody>
      </p:sp>
    </p:spTree>
    <p:extLst>
      <p:ext uri="{BB962C8B-B14F-4D97-AF65-F5344CB8AC3E}">
        <p14:creationId xmlns:p14="http://schemas.microsoft.com/office/powerpoint/2010/main" val="4455838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a:bodyPr>
          <a:lstStyle/>
          <a:p>
            <a:r>
              <a:rPr lang="en-US" b="1" dirty="0"/>
              <a:t>Void Contracts</a:t>
            </a:r>
            <a:endParaRPr lang="en-US" dirty="0"/>
          </a:p>
          <a:p>
            <a:pPr lvl="1"/>
            <a:r>
              <a:rPr lang="en-US" b="1" dirty="0"/>
              <a:t>Definition</a:t>
            </a:r>
            <a:r>
              <a:rPr lang="en-US" dirty="0"/>
              <a:t>: Void contracts are agreements that are not legally enforceable from the outset. They lack essential elements and cannot be enforced by law.</a:t>
            </a:r>
          </a:p>
          <a:p>
            <a:pPr lvl="1"/>
            <a:r>
              <a:rPr lang="en-US" b="1" dirty="0"/>
              <a:t>Example</a:t>
            </a:r>
            <a:r>
              <a:rPr lang="en-US" dirty="0"/>
              <a:t>: A contract to perform an illegal act</a:t>
            </a:r>
            <a:r>
              <a:rPr lang="en-US" dirty="0" smtClean="0"/>
              <a:t>.</a:t>
            </a:r>
          </a:p>
          <a:p>
            <a:pPr lvl="0" fontAlgn="base">
              <a:spcAft>
                <a:spcPct val="0"/>
              </a:spcAft>
            </a:pPr>
            <a:r>
              <a:rPr lang="en-US" altLang="en-US" b="1" dirty="0"/>
              <a:t>Voidable Contracts</a:t>
            </a:r>
          </a:p>
          <a:p>
            <a:pPr lvl="1" fontAlgn="base">
              <a:spcAft>
                <a:spcPct val="0"/>
              </a:spcAft>
            </a:pPr>
            <a:r>
              <a:rPr lang="en-US" altLang="en-US" b="1" dirty="0"/>
              <a:t>Definition: Voidable contracts are initially valid but can be declared void by one of the parties due to certain legal defenses.</a:t>
            </a:r>
          </a:p>
          <a:p>
            <a:pPr lvl="1" fontAlgn="base">
              <a:spcAft>
                <a:spcPct val="0"/>
              </a:spcAft>
            </a:pPr>
            <a:r>
              <a:rPr lang="en-US" altLang="en-US" b="1" dirty="0"/>
              <a:t>Example: A contract signed under duress or misrepresentation.</a:t>
            </a:r>
          </a:p>
          <a:p>
            <a:pPr marL="0" lvl="0" indent="0" eaLnBrk="0" fontAlgn="base" hangingPunct="0">
              <a:lnSpc>
                <a:spcPct val="100000"/>
              </a:lnSpc>
              <a:spcBef>
                <a:spcPct val="0"/>
              </a:spcBef>
              <a:spcAft>
                <a:spcPct val="0"/>
              </a:spcAft>
              <a:buNone/>
            </a:pPr>
            <a:endParaRPr lang="en-US" altLang="en-US" dirty="0">
              <a:solidFill>
                <a:schemeClr val="tx1"/>
              </a:solidFill>
              <a:latin typeface="Arial" panose="020B0604020202020204" pitchFamily="34" charset="0"/>
            </a:endParaRPr>
          </a:p>
          <a:p>
            <a:endParaRPr lang="en-US" dirty="0" smtClean="0"/>
          </a:p>
          <a:p>
            <a:endParaRPr lang="en-US" dirty="0" smtClean="0"/>
          </a:p>
        </p:txBody>
      </p:sp>
    </p:spTree>
    <p:extLst>
      <p:ext uri="{BB962C8B-B14F-4D97-AF65-F5344CB8AC3E}">
        <p14:creationId xmlns:p14="http://schemas.microsoft.com/office/powerpoint/2010/main" val="22512143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Stages of Contract Formation</a:t>
            </a:r>
          </a:p>
        </p:txBody>
      </p:sp>
      <p:sp>
        <p:nvSpPr>
          <p:cNvPr id="3" name="Content Placeholder 2"/>
          <p:cNvSpPr>
            <a:spLocks noGrp="1"/>
          </p:cNvSpPr>
          <p:nvPr>
            <p:ph idx="1"/>
          </p:nvPr>
        </p:nvSpPr>
        <p:spPr/>
        <p:txBody>
          <a:bodyPr/>
          <a:lstStyle/>
          <a:p>
            <a:r>
              <a:rPr lang="en-US" b="1" dirty="0"/>
              <a:t>Offer</a:t>
            </a:r>
            <a:endParaRPr lang="en-US" dirty="0"/>
          </a:p>
          <a:p>
            <a:pPr lvl="1"/>
            <a:r>
              <a:rPr lang="en-US" b="1" dirty="0"/>
              <a:t>Definition</a:t>
            </a:r>
            <a:r>
              <a:rPr lang="en-US" dirty="0"/>
              <a:t>: One party proposes specific terms to another party. The offer must be clear, definite, and communicated to the offeree.</a:t>
            </a:r>
          </a:p>
          <a:p>
            <a:pPr lvl="1"/>
            <a:r>
              <a:rPr lang="en-US" b="1" dirty="0"/>
              <a:t>Example</a:t>
            </a:r>
            <a:r>
              <a:rPr lang="en-US" dirty="0"/>
              <a:t>: A company offers to buy 100 units of a product at a specific </a:t>
            </a:r>
            <a:r>
              <a:rPr lang="en-US" dirty="0" smtClean="0"/>
              <a:t>price.</a:t>
            </a:r>
          </a:p>
          <a:p>
            <a:pPr marL="57150" lvl="0" fontAlgn="base">
              <a:spcBef>
                <a:spcPct val="0"/>
              </a:spcBef>
              <a:spcAft>
                <a:spcPct val="0"/>
              </a:spcAft>
            </a:pPr>
            <a:r>
              <a:rPr lang="en-US" altLang="en-US" b="1" dirty="0"/>
              <a:t>Acceptance</a:t>
            </a:r>
          </a:p>
          <a:p>
            <a:pPr marL="514350" lvl="1" fontAlgn="base">
              <a:spcBef>
                <a:spcPct val="0"/>
              </a:spcBef>
              <a:spcAft>
                <a:spcPct val="0"/>
              </a:spcAft>
            </a:pPr>
            <a:r>
              <a:rPr lang="en-US" altLang="en-US" b="1" dirty="0"/>
              <a:t>Definition</a:t>
            </a:r>
            <a:r>
              <a:rPr lang="en-US" altLang="en-US" dirty="0"/>
              <a:t>: The offeree agrees to the terms of the offer. Acceptance must be unequivocal and communicated to the </a:t>
            </a:r>
            <a:r>
              <a:rPr lang="en-US" altLang="en-US" dirty="0" smtClean="0"/>
              <a:t>offer.</a:t>
            </a:r>
            <a:endParaRPr lang="en-US" altLang="en-US" dirty="0"/>
          </a:p>
          <a:p>
            <a:pPr marL="514350" lvl="1" fontAlgn="base">
              <a:spcBef>
                <a:spcPct val="0"/>
              </a:spcBef>
              <a:spcAft>
                <a:spcPct val="0"/>
              </a:spcAft>
            </a:pPr>
            <a:r>
              <a:rPr lang="en-US" altLang="en-US" b="1" dirty="0"/>
              <a:t>Example</a:t>
            </a:r>
            <a:r>
              <a:rPr lang="en-US" altLang="en-US" dirty="0"/>
              <a:t>: The seller agrees to sell the product at the proposed price.</a:t>
            </a:r>
          </a:p>
          <a:p>
            <a:pPr marL="0" lvl="0" indent="0" eaLnBrk="0" fontAlgn="base" hangingPunct="0">
              <a:lnSpc>
                <a:spcPct val="100000"/>
              </a:lnSpc>
              <a:spcBef>
                <a:spcPct val="0"/>
              </a:spcBef>
              <a:spcAft>
                <a:spcPct val="0"/>
              </a:spcAft>
              <a:buNone/>
            </a:pPr>
            <a:endParaRPr lang="en-US" altLang="en-US" sz="1800" dirty="0">
              <a:solidFill>
                <a:schemeClr val="tx1"/>
              </a:solidFill>
              <a:latin typeface="Arial" panose="020B0604020202020204" pitchFamily="34" charset="0"/>
            </a:endParaRPr>
          </a:p>
          <a:p>
            <a:pPr marL="457200" lvl="1" indent="0">
              <a:buNone/>
            </a:pPr>
            <a:endParaRPr lang="en-US" dirty="0" smtClean="0"/>
          </a:p>
          <a:p>
            <a:pPr marL="457200" lvl="1" indent="0">
              <a:buNone/>
            </a:pPr>
            <a:endParaRPr lang="en-US" dirty="0"/>
          </a:p>
        </p:txBody>
      </p:sp>
    </p:spTree>
    <p:extLst>
      <p:ext uri="{BB962C8B-B14F-4D97-AF65-F5344CB8AC3E}">
        <p14:creationId xmlns:p14="http://schemas.microsoft.com/office/powerpoint/2010/main" val="14481780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93889" y="226243"/>
            <a:ext cx="10963373" cy="6504496"/>
          </a:xfrm>
        </p:spPr>
        <p:txBody>
          <a:bodyPr/>
          <a:lstStyle/>
          <a:p>
            <a:r>
              <a:rPr lang="en-US" b="1" dirty="0"/>
              <a:t>Consideration</a:t>
            </a:r>
            <a:endParaRPr lang="en-US" dirty="0"/>
          </a:p>
          <a:p>
            <a:pPr lvl="1"/>
            <a:r>
              <a:rPr lang="en-US" b="1" dirty="0"/>
              <a:t>Definition</a:t>
            </a:r>
            <a:r>
              <a:rPr lang="en-US" dirty="0"/>
              <a:t>: Consideration refers to something of value exchanged between the parties. It is a requirement for a contract to be legally binding.</a:t>
            </a:r>
          </a:p>
          <a:p>
            <a:pPr lvl="1"/>
            <a:r>
              <a:rPr lang="en-US" b="1" dirty="0"/>
              <a:t>Example</a:t>
            </a:r>
            <a:r>
              <a:rPr lang="en-US" dirty="0"/>
              <a:t>: Payment of money in exchange for goods or </a:t>
            </a:r>
            <a:r>
              <a:rPr lang="en-US" dirty="0" smtClean="0"/>
              <a:t>services.</a:t>
            </a:r>
          </a:p>
          <a:p>
            <a:r>
              <a:rPr lang="en-US" b="1" dirty="0"/>
              <a:t>Mutual Assent</a:t>
            </a:r>
            <a:endParaRPr lang="en-US" dirty="0"/>
          </a:p>
          <a:p>
            <a:pPr lvl="1"/>
            <a:r>
              <a:rPr lang="en-US" b="1" dirty="0"/>
              <a:t>Definition</a:t>
            </a:r>
            <a:r>
              <a:rPr lang="en-US" dirty="0"/>
              <a:t>: Both parties must have a mutual agreement on the terms of the contract. This is often demonstrated through offer and acceptance.</a:t>
            </a:r>
          </a:p>
          <a:p>
            <a:pPr lvl="1"/>
            <a:r>
              <a:rPr lang="en-US" b="1" dirty="0"/>
              <a:t>Example</a:t>
            </a:r>
            <a:r>
              <a:rPr lang="en-US" dirty="0"/>
              <a:t>: Both parties agree on the price, delivery schedule, and quality of goods</a:t>
            </a:r>
            <a:r>
              <a:rPr lang="en-US" dirty="0" smtClean="0"/>
              <a:t>.</a:t>
            </a:r>
          </a:p>
          <a:p>
            <a:r>
              <a:rPr lang="en-US" b="1" dirty="0"/>
              <a:t>Capacity</a:t>
            </a:r>
            <a:endParaRPr lang="en-US" dirty="0"/>
          </a:p>
          <a:p>
            <a:pPr lvl="1"/>
            <a:r>
              <a:rPr lang="en-US" b="1" dirty="0"/>
              <a:t>Definition</a:t>
            </a:r>
            <a:r>
              <a:rPr lang="en-US" dirty="0"/>
              <a:t>: Both parties must have the legal capacity to enter into a contract. This means they must be of legal age and sound mind.</a:t>
            </a:r>
          </a:p>
          <a:p>
            <a:pPr lvl="1"/>
            <a:r>
              <a:rPr lang="en-US" b="1" dirty="0"/>
              <a:t>Example</a:t>
            </a:r>
            <a:r>
              <a:rPr lang="en-US" dirty="0"/>
              <a:t>: Minors or individuals under legal disability may not have the capacity to contract.</a:t>
            </a:r>
          </a:p>
          <a:p>
            <a:pPr marL="457200" lvl="1" indent="0">
              <a:buNone/>
            </a:pPr>
            <a:endParaRPr lang="en-US" dirty="0"/>
          </a:p>
          <a:p>
            <a:pPr marL="457200" lvl="1" indent="0">
              <a:buNone/>
            </a:pPr>
            <a:endParaRPr lang="en-US" dirty="0"/>
          </a:p>
        </p:txBody>
      </p:sp>
    </p:spTree>
    <p:extLst>
      <p:ext uri="{BB962C8B-B14F-4D97-AF65-F5344CB8AC3E}">
        <p14:creationId xmlns:p14="http://schemas.microsoft.com/office/powerpoint/2010/main" val="1196577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Common Terms in Contracts</a:t>
            </a:r>
          </a:p>
        </p:txBody>
      </p:sp>
      <p:sp>
        <p:nvSpPr>
          <p:cNvPr id="3" name="Content Placeholder 2"/>
          <p:cNvSpPr>
            <a:spLocks noGrp="1"/>
          </p:cNvSpPr>
          <p:nvPr>
            <p:ph idx="1"/>
          </p:nvPr>
        </p:nvSpPr>
        <p:spPr>
          <a:xfrm>
            <a:off x="1119999" y="1825624"/>
            <a:ext cx="10352421" cy="4791991"/>
          </a:xfrm>
        </p:spPr>
        <p:txBody>
          <a:bodyPr>
            <a:normAutofit/>
          </a:bodyPr>
          <a:lstStyle/>
          <a:p>
            <a:r>
              <a:rPr lang="en-US" b="1" dirty="0"/>
              <a:t>Parties</a:t>
            </a:r>
            <a:endParaRPr lang="en-US" dirty="0"/>
          </a:p>
          <a:p>
            <a:pPr lvl="1"/>
            <a:r>
              <a:rPr lang="en-US" b="1" dirty="0"/>
              <a:t>Definition</a:t>
            </a:r>
            <a:r>
              <a:rPr lang="en-US" dirty="0"/>
              <a:t>: The individuals or entities involved in the contract.</a:t>
            </a:r>
          </a:p>
          <a:p>
            <a:pPr lvl="1"/>
            <a:r>
              <a:rPr lang="en-US" b="1" dirty="0"/>
              <a:t>Example</a:t>
            </a:r>
            <a:r>
              <a:rPr lang="en-US" dirty="0"/>
              <a:t>: The buyer and seller in a sales contract</a:t>
            </a:r>
            <a:r>
              <a:rPr lang="en-US" dirty="0" smtClean="0"/>
              <a:t>.</a:t>
            </a:r>
          </a:p>
          <a:p>
            <a:r>
              <a:rPr lang="en-US" b="1" dirty="0"/>
              <a:t>Performance Obligations</a:t>
            </a:r>
            <a:endParaRPr lang="en-US" dirty="0"/>
          </a:p>
          <a:p>
            <a:pPr lvl="1"/>
            <a:r>
              <a:rPr lang="en-US" b="1" dirty="0"/>
              <a:t>Definition</a:t>
            </a:r>
            <a:r>
              <a:rPr lang="en-US" dirty="0"/>
              <a:t>: The specific duties and responsibilities each party agrees to perform.</a:t>
            </a:r>
          </a:p>
          <a:p>
            <a:pPr lvl="1"/>
            <a:r>
              <a:rPr lang="en-US" b="1" dirty="0"/>
              <a:t>Example</a:t>
            </a:r>
            <a:r>
              <a:rPr lang="en-US" dirty="0"/>
              <a:t>: Delivery of goods, payment terms, and </a:t>
            </a:r>
            <a:r>
              <a:rPr lang="en-US" dirty="0" smtClean="0"/>
              <a:t>deadlines</a:t>
            </a:r>
          </a:p>
          <a:p>
            <a:r>
              <a:rPr lang="en-US" b="1" dirty="0"/>
              <a:t>Payment Terms</a:t>
            </a:r>
            <a:endParaRPr lang="en-US" dirty="0"/>
          </a:p>
          <a:p>
            <a:pPr lvl="1"/>
            <a:r>
              <a:rPr lang="en-US" b="1" dirty="0"/>
              <a:t>Definition</a:t>
            </a:r>
            <a:r>
              <a:rPr lang="en-US" dirty="0"/>
              <a:t>: Details regarding the payment amount, method, and schedule.</a:t>
            </a:r>
          </a:p>
          <a:p>
            <a:pPr lvl="1"/>
            <a:r>
              <a:rPr lang="en-US" b="1" dirty="0"/>
              <a:t>Example</a:t>
            </a:r>
            <a:r>
              <a:rPr lang="en-US" dirty="0"/>
              <a:t>: Payment to be made within 30 days of invoice receipt</a:t>
            </a:r>
          </a:p>
          <a:p>
            <a:pPr marL="457200" lvl="1" indent="0">
              <a:buNone/>
            </a:pPr>
            <a:endParaRPr lang="en-US" dirty="0"/>
          </a:p>
          <a:p>
            <a:endParaRPr lang="en-US" dirty="0" smtClean="0"/>
          </a:p>
        </p:txBody>
      </p:sp>
    </p:spTree>
    <p:extLst>
      <p:ext uri="{BB962C8B-B14F-4D97-AF65-F5344CB8AC3E}">
        <p14:creationId xmlns:p14="http://schemas.microsoft.com/office/powerpoint/2010/main" val="226344938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25864" y="273377"/>
            <a:ext cx="10627936" cy="5903586"/>
          </a:xfrm>
        </p:spPr>
        <p:txBody>
          <a:bodyPr>
            <a:normAutofit/>
          </a:bodyPr>
          <a:lstStyle/>
          <a:p>
            <a:r>
              <a:rPr lang="en-US" b="1" dirty="0"/>
              <a:t>Termination Clause</a:t>
            </a:r>
            <a:endParaRPr lang="en-US" dirty="0"/>
          </a:p>
          <a:p>
            <a:pPr lvl="1"/>
            <a:r>
              <a:rPr lang="en-US" b="1" dirty="0"/>
              <a:t>Definition</a:t>
            </a:r>
            <a:r>
              <a:rPr lang="en-US" dirty="0"/>
              <a:t>: Conditions under which the contract can be terminated before completion.</a:t>
            </a:r>
          </a:p>
          <a:p>
            <a:pPr lvl="1"/>
            <a:r>
              <a:rPr lang="en-US" b="1" dirty="0"/>
              <a:t>Example</a:t>
            </a:r>
            <a:r>
              <a:rPr lang="en-US" dirty="0"/>
              <a:t>: Termination for breach of contract or </a:t>
            </a:r>
            <a:r>
              <a:rPr lang="en-US" dirty="0" smtClean="0"/>
              <a:t>non-performance</a:t>
            </a:r>
          </a:p>
          <a:p>
            <a:r>
              <a:rPr lang="en-US" b="1" dirty="0"/>
              <a:t>Confidentiality Clause</a:t>
            </a:r>
            <a:endParaRPr lang="en-US" dirty="0"/>
          </a:p>
          <a:p>
            <a:pPr lvl="1"/>
            <a:r>
              <a:rPr lang="en-US" b="1" dirty="0"/>
              <a:t>Definition</a:t>
            </a:r>
            <a:r>
              <a:rPr lang="en-US" dirty="0"/>
              <a:t>: Provisions to protect sensitive information shared between parties.</a:t>
            </a:r>
          </a:p>
          <a:p>
            <a:pPr lvl="1"/>
            <a:r>
              <a:rPr lang="en-US" b="1" dirty="0"/>
              <a:t>Example</a:t>
            </a:r>
            <a:r>
              <a:rPr lang="en-US" dirty="0"/>
              <a:t>: Non-disclosure agreements (NDAs) to protect trade secrets.</a:t>
            </a:r>
          </a:p>
          <a:p>
            <a:r>
              <a:rPr lang="en-US" b="1" dirty="0"/>
              <a:t>Dispute Resolution</a:t>
            </a:r>
            <a:endParaRPr lang="en-US" dirty="0"/>
          </a:p>
          <a:p>
            <a:pPr lvl="1"/>
            <a:r>
              <a:rPr lang="en-US" b="1" dirty="0"/>
              <a:t>Definition</a:t>
            </a:r>
            <a:r>
              <a:rPr lang="en-US" dirty="0"/>
              <a:t>: Methods for resolving conflicts arising from the contract.</a:t>
            </a:r>
          </a:p>
          <a:p>
            <a:pPr lvl="1"/>
            <a:r>
              <a:rPr lang="en-US" b="1" dirty="0"/>
              <a:t>Example</a:t>
            </a:r>
            <a:r>
              <a:rPr lang="en-US" dirty="0"/>
              <a:t>: Arbitration, mediation, or litigation </a:t>
            </a:r>
            <a:r>
              <a:rPr lang="en-US" dirty="0" smtClean="0"/>
              <a:t>procedures.</a:t>
            </a:r>
          </a:p>
          <a:p>
            <a:r>
              <a:rPr lang="en-US" b="1" dirty="0"/>
              <a:t>Governing Law</a:t>
            </a:r>
            <a:endParaRPr lang="en-US" dirty="0"/>
          </a:p>
          <a:p>
            <a:pPr lvl="1"/>
            <a:r>
              <a:rPr lang="en-US" b="1" dirty="0"/>
              <a:t>Definition</a:t>
            </a:r>
            <a:r>
              <a:rPr lang="en-US" dirty="0"/>
              <a:t>: The legal jurisdiction and laws that govern the contract.</a:t>
            </a:r>
          </a:p>
          <a:p>
            <a:pPr lvl="1"/>
            <a:r>
              <a:rPr lang="en-US" b="1" dirty="0"/>
              <a:t>Example</a:t>
            </a:r>
            <a:r>
              <a:rPr lang="en-US" dirty="0"/>
              <a:t>: A contract specifying that the laws of New York will apply</a:t>
            </a:r>
          </a:p>
          <a:p>
            <a:pPr marL="457200" lvl="1" indent="0">
              <a:buNone/>
            </a:pPr>
            <a:endParaRPr lang="en-US" dirty="0"/>
          </a:p>
        </p:txBody>
      </p:sp>
    </p:spTree>
    <p:extLst>
      <p:ext uri="{BB962C8B-B14F-4D97-AF65-F5344CB8AC3E}">
        <p14:creationId xmlns:p14="http://schemas.microsoft.com/office/powerpoint/2010/main" val="22805841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smtClean="0"/>
              <a:t>Contract </a:t>
            </a:r>
            <a:r>
              <a:rPr lang="en-IN" b="1" dirty="0"/>
              <a:t>management </a:t>
            </a:r>
            <a:r>
              <a:rPr lang="en-IN" b="1" dirty="0" smtClean="0"/>
              <a:t>&amp; Acceptance</a:t>
            </a:r>
            <a:endParaRPr lang="en-IN" b="1" dirty="0"/>
          </a:p>
        </p:txBody>
      </p:sp>
      <p:sp>
        <p:nvSpPr>
          <p:cNvPr id="3" name="Content Placeholder 2"/>
          <p:cNvSpPr>
            <a:spLocks noGrp="1"/>
          </p:cNvSpPr>
          <p:nvPr>
            <p:ph idx="1"/>
          </p:nvPr>
        </p:nvSpPr>
        <p:spPr/>
        <p:txBody>
          <a:bodyPr/>
          <a:lstStyle/>
          <a:p>
            <a:r>
              <a:rPr lang="en-US" b="1" dirty="0"/>
              <a:t>Contract Management</a:t>
            </a:r>
            <a:r>
              <a:rPr lang="en-US" dirty="0"/>
              <a:t> involves overseeing and handling contracts throughout their lifecycle to ensure compliance, performance, and proper administration. It includes tasks such as drafting, negotiating, monitoring, and enforcing contract terms, managing changes, and addressing any issues or disputes that arise.</a:t>
            </a:r>
          </a:p>
          <a:p>
            <a:r>
              <a:rPr lang="en-US" b="1" dirty="0"/>
              <a:t>Contract Acceptance</a:t>
            </a:r>
            <a:r>
              <a:rPr lang="en-US" dirty="0"/>
              <a:t> occurs when one party agrees to the terms of an offer made by another party. Acceptance must be clear, unequivocal, and communicated to the </a:t>
            </a:r>
            <a:r>
              <a:rPr lang="en-US" dirty="0" smtClean="0"/>
              <a:t>offer </a:t>
            </a:r>
            <a:r>
              <a:rPr lang="en-US" dirty="0"/>
              <a:t>to form a legally binding agreement. This can be done through verbal confirmation, written agreement, or conduct indicating agreement</a:t>
            </a:r>
          </a:p>
        </p:txBody>
      </p:sp>
    </p:spTree>
    <p:extLst>
      <p:ext uri="{BB962C8B-B14F-4D97-AF65-F5344CB8AC3E}">
        <p14:creationId xmlns:p14="http://schemas.microsoft.com/office/powerpoint/2010/main" val="4989068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Introduction </a:t>
            </a:r>
            <a:r>
              <a:rPr lang="en-US" b="1" dirty="0"/>
              <a:t>to Managing People in Software </a:t>
            </a:r>
            <a:r>
              <a:rPr lang="en-US" b="1" dirty="0" smtClean="0"/>
              <a:t>Environments</a:t>
            </a:r>
            <a:endParaRPr lang="en-IN" b="1" dirty="0"/>
          </a:p>
        </p:txBody>
      </p:sp>
      <p:sp>
        <p:nvSpPr>
          <p:cNvPr id="3" name="Content Placeholder 2"/>
          <p:cNvSpPr>
            <a:spLocks noGrp="1"/>
          </p:cNvSpPr>
          <p:nvPr>
            <p:ph idx="1"/>
          </p:nvPr>
        </p:nvSpPr>
        <p:spPr/>
        <p:txBody>
          <a:bodyPr/>
          <a:lstStyle/>
          <a:p>
            <a:r>
              <a:rPr lang="en-US" dirty="0"/>
              <a:t>Managing people in software environments involves overseeing and leading teams of software professionals to achieve project goals and deliver high-quality software products. </a:t>
            </a:r>
            <a:endParaRPr lang="en-US" dirty="0" smtClean="0"/>
          </a:p>
          <a:p>
            <a:r>
              <a:rPr lang="en-US" dirty="0" smtClean="0"/>
              <a:t>Effective </a:t>
            </a:r>
            <a:r>
              <a:rPr lang="en-US" dirty="0"/>
              <a:t>management in this context requires a blend of technical understanding and strong interpersonal skills to navigate the complexities of software development and team dynamics.</a:t>
            </a:r>
            <a:endParaRPr lang="en-IN" dirty="0"/>
          </a:p>
        </p:txBody>
      </p:sp>
    </p:spTree>
    <p:extLst>
      <p:ext uri="{BB962C8B-B14F-4D97-AF65-F5344CB8AC3E}">
        <p14:creationId xmlns:p14="http://schemas.microsoft.com/office/powerpoint/2010/main" val="377959429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Key Aspects of Managing People in Software Environments</a:t>
            </a:r>
            <a:endParaRPr lang="en-IN" b="1" dirty="0"/>
          </a:p>
        </p:txBody>
      </p:sp>
      <p:sp>
        <p:nvSpPr>
          <p:cNvPr id="3" name="Content Placeholder 2"/>
          <p:cNvSpPr>
            <a:spLocks noGrp="1"/>
          </p:cNvSpPr>
          <p:nvPr>
            <p:ph idx="1"/>
          </p:nvPr>
        </p:nvSpPr>
        <p:spPr/>
        <p:txBody>
          <a:bodyPr/>
          <a:lstStyle/>
          <a:p>
            <a:r>
              <a:rPr lang="en-US" b="1" dirty="0"/>
              <a:t>Team Building and Dynamics</a:t>
            </a:r>
            <a:endParaRPr lang="en-US" dirty="0"/>
          </a:p>
          <a:p>
            <a:pPr lvl="1"/>
            <a:r>
              <a:rPr lang="en-US" b="1" dirty="0"/>
              <a:t>Forming Effective Teams</a:t>
            </a:r>
            <a:r>
              <a:rPr lang="en-US" dirty="0"/>
              <a:t>: Assemble diverse teams with complementary skills. Ensure a balance between developers, designers, testers, and other roles.</a:t>
            </a:r>
          </a:p>
          <a:p>
            <a:pPr lvl="1"/>
            <a:r>
              <a:rPr lang="en-US" b="1" dirty="0"/>
              <a:t>Fostering Collaboration</a:t>
            </a:r>
            <a:r>
              <a:rPr lang="en-US" dirty="0"/>
              <a:t>: Encourage open communication, teamwork, and collaboration among team members. Create an environment where ideas can be freely shared and discussed.</a:t>
            </a:r>
          </a:p>
        </p:txBody>
      </p:sp>
    </p:spTree>
    <p:extLst>
      <p:ext uri="{BB962C8B-B14F-4D97-AF65-F5344CB8AC3E}">
        <p14:creationId xmlns:p14="http://schemas.microsoft.com/office/powerpoint/2010/main" val="20313493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77072" y="160256"/>
            <a:ext cx="10976728" cy="6016707"/>
          </a:xfrm>
        </p:spPr>
        <p:txBody>
          <a:bodyPr/>
          <a:lstStyle/>
          <a:p>
            <a:r>
              <a:rPr lang="en-US" b="1" dirty="0"/>
              <a:t>3. Techniques and Practices</a:t>
            </a:r>
          </a:p>
          <a:p>
            <a:pPr lvl="1"/>
            <a:r>
              <a:rPr lang="en-US" b="1" dirty="0"/>
              <a:t>Baseline Comparison:</a:t>
            </a:r>
            <a:r>
              <a:rPr lang="en-US" dirty="0"/>
              <a:t> Regularly compare actual performance against the project baseline to identify variances.</a:t>
            </a:r>
          </a:p>
          <a:p>
            <a:pPr lvl="1"/>
            <a:r>
              <a:rPr lang="en-US" b="1" dirty="0"/>
              <a:t>Variance Analysis:</a:t>
            </a:r>
            <a:r>
              <a:rPr lang="en-US" dirty="0"/>
              <a:t> Examine the differences between planned and actual performance to understand the reasons behind deviations.</a:t>
            </a:r>
          </a:p>
          <a:p>
            <a:pPr lvl="1"/>
            <a:r>
              <a:rPr lang="en-US" b="1" dirty="0"/>
              <a:t>Corrective Actions:</a:t>
            </a:r>
            <a:r>
              <a:rPr lang="en-US" dirty="0"/>
              <a:t> Implement actions to address issues and bring the project back on track when necessary</a:t>
            </a:r>
            <a:r>
              <a:rPr lang="en-US" dirty="0" smtClean="0"/>
              <a:t>.</a:t>
            </a:r>
          </a:p>
          <a:p>
            <a:r>
              <a:rPr lang="en-US" b="1" dirty="0"/>
              <a:t>4. Importance</a:t>
            </a:r>
          </a:p>
          <a:p>
            <a:pPr lvl="1"/>
            <a:r>
              <a:rPr lang="en-US" dirty="0"/>
              <a:t>Effective monitoring and control help ensure that a software project is delivered on time, within budget, and meets the quality expectations. It also improves the ability to manage risks and respond to unforeseen challenges, ultimately contributing to the project's overall success.</a:t>
            </a:r>
          </a:p>
          <a:p>
            <a:pPr marL="457200" lvl="1" indent="0">
              <a:buNone/>
            </a:pPr>
            <a:endParaRPr lang="en-US" dirty="0"/>
          </a:p>
        </p:txBody>
      </p:sp>
    </p:spTree>
    <p:extLst>
      <p:ext uri="{BB962C8B-B14F-4D97-AF65-F5344CB8AC3E}">
        <p14:creationId xmlns:p14="http://schemas.microsoft.com/office/powerpoint/2010/main" val="393809085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69303" y="197963"/>
            <a:ext cx="10684497" cy="5979000"/>
          </a:xfrm>
        </p:spPr>
        <p:txBody>
          <a:bodyPr>
            <a:normAutofit fontScale="92500" lnSpcReduction="10000"/>
          </a:bodyPr>
          <a:lstStyle/>
          <a:p>
            <a:r>
              <a:rPr lang="en-US" b="1" dirty="0"/>
              <a:t>Leadership and Motivation</a:t>
            </a:r>
            <a:endParaRPr lang="en-US" dirty="0"/>
          </a:p>
          <a:p>
            <a:pPr lvl="1"/>
            <a:r>
              <a:rPr lang="en-US" b="1" dirty="0"/>
              <a:t>Inspiring Teams</a:t>
            </a:r>
            <a:r>
              <a:rPr lang="en-US" dirty="0"/>
              <a:t>: Provide clear vision and direction. Motivate team members by setting achievable goals, recognizing achievements, and aligning work with personal career aspirations.</a:t>
            </a:r>
          </a:p>
          <a:p>
            <a:pPr lvl="1"/>
            <a:r>
              <a:rPr lang="en-US" b="1" dirty="0"/>
              <a:t>Conflict Resolution</a:t>
            </a:r>
            <a:r>
              <a:rPr lang="en-US" dirty="0"/>
              <a:t>: Address and resolve conflicts promptly and fairly to maintain a positive team environment</a:t>
            </a:r>
            <a:r>
              <a:rPr lang="en-US" dirty="0" smtClean="0"/>
              <a:t>.</a:t>
            </a:r>
          </a:p>
          <a:p>
            <a:r>
              <a:rPr lang="en-US" b="1" dirty="0"/>
              <a:t>Skill Development and Training</a:t>
            </a:r>
            <a:endParaRPr lang="en-US" dirty="0"/>
          </a:p>
          <a:p>
            <a:pPr lvl="1"/>
            <a:r>
              <a:rPr lang="en-US" b="1" dirty="0"/>
              <a:t>Professional Growth</a:t>
            </a:r>
            <a:r>
              <a:rPr lang="en-US" dirty="0"/>
              <a:t>: Support continuous learning and professional development through training programs, workshops, and mentoring.</a:t>
            </a:r>
          </a:p>
          <a:p>
            <a:pPr lvl="1"/>
            <a:r>
              <a:rPr lang="en-US" b="1" dirty="0"/>
              <a:t>Skill Matching</a:t>
            </a:r>
            <a:r>
              <a:rPr lang="en-US" dirty="0"/>
              <a:t>: Ensure that team members are assigned tasks that match their skills and experience levels</a:t>
            </a:r>
            <a:r>
              <a:rPr lang="en-US" dirty="0" smtClean="0"/>
              <a:t>.</a:t>
            </a:r>
          </a:p>
          <a:p>
            <a:r>
              <a:rPr lang="en-US" b="1" dirty="0"/>
              <a:t>Communication and Collaboration Tools</a:t>
            </a:r>
            <a:endParaRPr lang="en-US" dirty="0"/>
          </a:p>
          <a:p>
            <a:pPr lvl="1"/>
            <a:r>
              <a:rPr lang="en-US" b="1" dirty="0"/>
              <a:t>Utilizing Tools</a:t>
            </a:r>
            <a:r>
              <a:rPr lang="en-US" dirty="0"/>
              <a:t>: Implement and manage tools that facilitate communication and collaboration, such as project management software, version control systems, and team chat platforms.</a:t>
            </a:r>
          </a:p>
          <a:p>
            <a:pPr lvl="1"/>
            <a:r>
              <a:rPr lang="en-US" b="1" dirty="0"/>
              <a:t>Ensuring Effective Use</a:t>
            </a:r>
            <a:r>
              <a:rPr lang="en-US" dirty="0"/>
              <a:t>: Ensure that team members are proficient with these tools and use them to streamline workflows and improve productivity.</a:t>
            </a:r>
          </a:p>
          <a:p>
            <a:pPr marL="457200" lvl="1" indent="0">
              <a:buNone/>
            </a:pPr>
            <a:endParaRPr lang="en-US" dirty="0"/>
          </a:p>
          <a:p>
            <a:pPr marL="457200" lvl="1" indent="0">
              <a:buNone/>
            </a:pPr>
            <a:endParaRPr lang="en-US" dirty="0"/>
          </a:p>
        </p:txBody>
      </p:sp>
    </p:spTree>
    <p:extLst>
      <p:ext uri="{BB962C8B-B14F-4D97-AF65-F5344CB8AC3E}">
        <p14:creationId xmlns:p14="http://schemas.microsoft.com/office/powerpoint/2010/main" val="136605026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91852" y="367645"/>
            <a:ext cx="10561948" cy="5809318"/>
          </a:xfrm>
        </p:spPr>
        <p:txBody>
          <a:bodyPr/>
          <a:lstStyle/>
          <a:p>
            <a:r>
              <a:rPr lang="en-US" b="1" dirty="0"/>
              <a:t>Work-Life Balance</a:t>
            </a:r>
            <a:endParaRPr lang="en-US" dirty="0"/>
          </a:p>
          <a:p>
            <a:pPr lvl="1"/>
            <a:r>
              <a:rPr lang="en-US" b="1" dirty="0"/>
              <a:t>Supporting Balance</a:t>
            </a:r>
            <a:r>
              <a:rPr lang="en-US" dirty="0"/>
              <a:t>: Promote a healthy work-life balance to prevent burnout and maintain team morale. Encourage flexible working arrangements where possible</a:t>
            </a:r>
            <a:r>
              <a:rPr lang="en-US" dirty="0" smtClean="0"/>
              <a:t>.</a:t>
            </a:r>
          </a:p>
          <a:p>
            <a:r>
              <a:rPr lang="en-US" b="1" dirty="0"/>
              <a:t>Cultural and Ethical Considerations</a:t>
            </a:r>
            <a:endParaRPr lang="en-US" dirty="0"/>
          </a:p>
          <a:p>
            <a:pPr lvl="1"/>
            <a:r>
              <a:rPr lang="en-US" b="1" dirty="0"/>
              <a:t>Respecting Diversity</a:t>
            </a:r>
            <a:r>
              <a:rPr lang="en-US" dirty="0"/>
              <a:t>: Foster an inclusive environment that respects diverse backgrounds and perspectives.</a:t>
            </a:r>
          </a:p>
          <a:p>
            <a:pPr lvl="1"/>
            <a:r>
              <a:rPr lang="en-US" b="1" dirty="0"/>
              <a:t>Ethical Standards</a:t>
            </a:r>
            <a:r>
              <a:rPr lang="en-US" dirty="0"/>
              <a:t>: Uphold ethical standards and practices in all aspects of team management and project execution.</a:t>
            </a:r>
          </a:p>
          <a:p>
            <a:endParaRPr lang="en-US" dirty="0"/>
          </a:p>
        </p:txBody>
      </p:sp>
    </p:spTree>
    <p:extLst>
      <p:ext uri="{BB962C8B-B14F-4D97-AF65-F5344CB8AC3E}">
        <p14:creationId xmlns:p14="http://schemas.microsoft.com/office/powerpoint/2010/main" val="15846415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Understanding </a:t>
            </a:r>
            <a:r>
              <a:rPr lang="en-US" b="1" dirty="0" smtClean="0"/>
              <a:t>Behaviors </a:t>
            </a:r>
            <a:r>
              <a:rPr lang="en-US" b="1" dirty="0"/>
              <a:t>of people in team</a:t>
            </a:r>
            <a:endParaRPr lang="en-IN" b="1" dirty="0"/>
          </a:p>
        </p:txBody>
      </p:sp>
      <p:sp>
        <p:nvSpPr>
          <p:cNvPr id="3" name="Content Placeholder 2"/>
          <p:cNvSpPr>
            <a:spLocks noGrp="1"/>
          </p:cNvSpPr>
          <p:nvPr>
            <p:ph idx="1"/>
          </p:nvPr>
        </p:nvSpPr>
        <p:spPr/>
        <p:txBody>
          <a:bodyPr>
            <a:normAutofit/>
          </a:bodyPr>
          <a:lstStyle/>
          <a:p>
            <a:r>
              <a:rPr lang="en-US" dirty="0"/>
              <a:t>Understanding the behavior of people in a team is crucial in Software Project Management (SPM) as it impacts team dynamics, productivity, and overall project success. Here’s a concise guide to understanding and managing team behavior effectively</a:t>
            </a:r>
            <a:r>
              <a:rPr lang="en-US" dirty="0" smtClean="0"/>
              <a:t>:</a:t>
            </a:r>
          </a:p>
          <a:p>
            <a:r>
              <a:rPr lang="en-US" dirty="0" smtClean="0"/>
              <a:t>T</a:t>
            </a:r>
            <a:r>
              <a:rPr lang="en-US" b="1" dirty="0"/>
              <a:t>eam Dynamics</a:t>
            </a:r>
          </a:p>
          <a:p>
            <a:pPr lvl="1"/>
            <a:r>
              <a:rPr lang="en-US" b="1" dirty="0"/>
              <a:t>Roles and Responsibilities</a:t>
            </a:r>
            <a:r>
              <a:rPr lang="en-US" dirty="0"/>
              <a:t>: Clearly define and communicate roles and responsibilities to avoid confusion and overlap. Ensure that team members understand their individual contributions to the project.</a:t>
            </a:r>
          </a:p>
          <a:p>
            <a:pPr lvl="1"/>
            <a:r>
              <a:rPr lang="en-US" b="1" dirty="0"/>
              <a:t>Team Stages</a:t>
            </a:r>
            <a:r>
              <a:rPr lang="en-US" dirty="0"/>
              <a:t>: Recognize the stages of team development (Forming, Storming, Norming, Performing, and Adjourning) and address challenges specific to each stage.</a:t>
            </a:r>
          </a:p>
          <a:p>
            <a:endParaRPr lang="en-IN" dirty="0"/>
          </a:p>
        </p:txBody>
      </p:sp>
    </p:spTree>
    <p:extLst>
      <p:ext uri="{BB962C8B-B14F-4D97-AF65-F5344CB8AC3E}">
        <p14:creationId xmlns:p14="http://schemas.microsoft.com/office/powerpoint/2010/main" val="235912005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7010" y="188536"/>
            <a:ext cx="10803118" cy="6561056"/>
          </a:xfrm>
        </p:spPr>
        <p:txBody>
          <a:bodyPr>
            <a:normAutofit lnSpcReduction="10000"/>
          </a:bodyPr>
          <a:lstStyle/>
          <a:p>
            <a:r>
              <a:rPr lang="en-US" b="1" dirty="0"/>
              <a:t>Communication Styles</a:t>
            </a:r>
          </a:p>
          <a:p>
            <a:pPr lvl="1"/>
            <a:r>
              <a:rPr lang="en-US" b="1" dirty="0"/>
              <a:t>Effective Communication</a:t>
            </a:r>
            <a:r>
              <a:rPr lang="en-US" dirty="0"/>
              <a:t>: Foster open and transparent communication. Encourage regular updates, feedback, and active listening.</a:t>
            </a:r>
          </a:p>
          <a:p>
            <a:pPr lvl="1"/>
            <a:r>
              <a:rPr lang="en-US" b="1" dirty="0"/>
              <a:t>Conflict Resolution</a:t>
            </a:r>
            <a:r>
              <a:rPr lang="en-US" dirty="0"/>
              <a:t>: Address conflicts promptly and constructively. Use mediation and negotiation techniques to resolve disputes and maintain team cohesion</a:t>
            </a:r>
            <a:r>
              <a:rPr lang="en-US" dirty="0" smtClean="0"/>
              <a:t>.</a:t>
            </a:r>
            <a:endParaRPr lang="en-US" dirty="0"/>
          </a:p>
          <a:p>
            <a:r>
              <a:rPr lang="en-US" b="1" dirty="0"/>
              <a:t>Motivation and Engagement</a:t>
            </a:r>
          </a:p>
          <a:p>
            <a:pPr lvl="1"/>
            <a:r>
              <a:rPr lang="en-US" b="1" dirty="0" smtClean="0"/>
              <a:t>Motivation</a:t>
            </a:r>
            <a:r>
              <a:rPr lang="en-US" dirty="0"/>
              <a:t>: Understand what motivates each team member—whether it’s recognition, financial rewards, career growth, or personal satisfaction—and tailor your approach accordingly.</a:t>
            </a:r>
          </a:p>
          <a:p>
            <a:pPr lvl="1"/>
            <a:r>
              <a:rPr lang="en-US" b="1" dirty="0"/>
              <a:t>Recognition and Rewards</a:t>
            </a:r>
            <a:r>
              <a:rPr lang="en-US" dirty="0"/>
              <a:t>: Acknowledge and reward contributions and achievements to keep team members motivated and engaged</a:t>
            </a:r>
            <a:r>
              <a:rPr lang="en-US" dirty="0" smtClean="0"/>
              <a:t>.</a:t>
            </a:r>
          </a:p>
          <a:p>
            <a:r>
              <a:rPr lang="en-US" b="1" dirty="0"/>
              <a:t>Leadership and Influence</a:t>
            </a:r>
          </a:p>
          <a:p>
            <a:pPr lvl="1"/>
            <a:r>
              <a:rPr lang="en-US" b="1" dirty="0"/>
              <a:t>Leadership Styles</a:t>
            </a:r>
            <a:r>
              <a:rPr lang="en-US" dirty="0"/>
              <a:t>: Adapt your leadership style to the needs of the team. This might involve being more directive in some situations or more participative in others.</a:t>
            </a:r>
          </a:p>
          <a:p>
            <a:pPr lvl="1"/>
            <a:r>
              <a:rPr lang="en-US" b="1" dirty="0"/>
              <a:t>Influencing Skills</a:t>
            </a:r>
            <a:r>
              <a:rPr lang="en-US" dirty="0"/>
              <a:t>: Use influence to guide and inspire the team. Build trust and credibility to effectively lead and support your team.</a:t>
            </a:r>
          </a:p>
          <a:p>
            <a:pPr marL="457200" lvl="1" indent="0">
              <a:buNone/>
            </a:pPr>
            <a:endParaRPr lang="en-US" dirty="0"/>
          </a:p>
          <a:p>
            <a:pPr marL="457200" lvl="1" indent="0">
              <a:buNone/>
            </a:pPr>
            <a:endParaRPr lang="en-US" dirty="0"/>
          </a:p>
        </p:txBody>
      </p:sp>
    </p:spTree>
    <p:extLst>
      <p:ext uri="{BB962C8B-B14F-4D97-AF65-F5344CB8AC3E}">
        <p14:creationId xmlns:p14="http://schemas.microsoft.com/office/powerpoint/2010/main" val="35069078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8730" y="254524"/>
            <a:ext cx="10675070" cy="5922439"/>
          </a:xfrm>
        </p:spPr>
        <p:txBody>
          <a:bodyPr>
            <a:normAutofit/>
          </a:bodyPr>
          <a:lstStyle/>
          <a:p>
            <a:r>
              <a:rPr lang="en-US" b="1" dirty="0"/>
              <a:t>Group Behavior and Dynamics</a:t>
            </a:r>
          </a:p>
          <a:p>
            <a:pPr lvl="1"/>
            <a:r>
              <a:rPr lang="en-US" b="1" dirty="0"/>
              <a:t>Group Cohesion</a:t>
            </a:r>
            <a:r>
              <a:rPr lang="en-US" dirty="0"/>
              <a:t>: Promote teamwork and collaboration. Encourage activities that build trust and strengthen relationships among team members.</a:t>
            </a:r>
          </a:p>
          <a:p>
            <a:pPr lvl="1"/>
            <a:r>
              <a:rPr lang="en-US" b="1" dirty="0"/>
              <a:t>Groupthink</a:t>
            </a:r>
            <a:r>
              <a:rPr lang="en-US" dirty="0"/>
              <a:t>: Be aware of groupthink, where the desire for harmony in a group leads to poor decision-making. Encourage diverse opinions and critical thinking</a:t>
            </a:r>
            <a:r>
              <a:rPr lang="en-US" dirty="0" smtClean="0"/>
              <a:t>.</a:t>
            </a:r>
          </a:p>
          <a:p>
            <a:r>
              <a:rPr lang="en-US" b="1" dirty="0"/>
              <a:t>Individual Differences</a:t>
            </a:r>
          </a:p>
          <a:p>
            <a:pPr lvl="1"/>
            <a:r>
              <a:rPr lang="en-US" b="1" dirty="0"/>
              <a:t>Personality Types</a:t>
            </a:r>
            <a:r>
              <a:rPr lang="en-US" dirty="0"/>
              <a:t>: Recognize and understand different personality types and how they affect behavior and interactions. Tools like the Myers-Briggs Type Indicator (MBTI) can be useful.</a:t>
            </a:r>
          </a:p>
          <a:p>
            <a:pPr lvl="1"/>
            <a:r>
              <a:rPr lang="en-US" b="1" dirty="0"/>
              <a:t>Skillsets and Strengths</a:t>
            </a:r>
            <a:r>
              <a:rPr lang="en-US" dirty="0"/>
              <a:t>: Identify individual strengths and weaknesses. Assign tasks that align with each member’s skills and expertise to maximize productivity.</a:t>
            </a:r>
          </a:p>
          <a:p>
            <a:endParaRPr lang="en-US" dirty="0"/>
          </a:p>
        </p:txBody>
      </p:sp>
    </p:spTree>
    <p:extLst>
      <p:ext uri="{BB962C8B-B14F-4D97-AF65-F5344CB8AC3E}">
        <p14:creationId xmlns:p14="http://schemas.microsoft.com/office/powerpoint/2010/main" val="223348369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59876" y="216816"/>
            <a:ext cx="10693924" cy="5960147"/>
          </a:xfrm>
        </p:spPr>
        <p:txBody>
          <a:bodyPr>
            <a:normAutofit/>
          </a:bodyPr>
          <a:lstStyle/>
          <a:p>
            <a:r>
              <a:rPr lang="en-IN" dirty="0" smtClean="0"/>
              <a:t>S</a:t>
            </a:r>
            <a:r>
              <a:rPr lang="en-US" b="1" dirty="0"/>
              <a:t>tress and Well-Being</a:t>
            </a:r>
          </a:p>
          <a:p>
            <a:pPr lvl="1"/>
            <a:r>
              <a:rPr lang="en-US" b="1" dirty="0"/>
              <a:t>Managing Stress</a:t>
            </a:r>
            <a:r>
              <a:rPr lang="en-US" dirty="0"/>
              <a:t>: Monitor signs of stress and burnout. Provide support and resources to help team members manage workload and maintain work-life balance.</a:t>
            </a:r>
          </a:p>
          <a:p>
            <a:pPr lvl="1"/>
            <a:r>
              <a:rPr lang="en-US" b="1" dirty="0"/>
              <a:t>Well-Being</a:t>
            </a:r>
            <a:r>
              <a:rPr lang="en-US" dirty="0"/>
              <a:t>: Promote a healthy work environment that supports physical and mental well-being. Encourage breaks, flexible working arrangements, and a supportive culture.</a:t>
            </a:r>
          </a:p>
          <a:p>
            <a:r>
              <a:rPr lang="en-US" b="1" dirty="0"/>
              <a:t>Feedback and Improvement</a:t>
            </a:r>
          </a:p>
          <a:p>
            <a:pPr lvl="1"/>
            <a:r>
              <a:rPr lang="en-US" b="1" dirty="0"/>
              <a:t>Regular Feedback</a:t>
            </a:r>
            <a:r>
              <a:rPr lang="en-US" dirty="0"/>
              <a:t>: Provide constructive feedback regularly to help team members improve performance and address issues.</a:t>
            </a:r>
          </a:p>
          <a:p>
            <a:pPr lvl="1"/>
            <a:r>
              <a:rPr lang="en-US" b="1" dirty="0"/>
              <a:t>Continuous Improvement</a:t>
            </a:r>
            <a:r>
              <a:rPr lang="en-US" dirty="0"/>
              <a:t>: Encourage a culture of continuous improvement. Use feedback to make necessary adjustments and enhance team performance.</a:t>
            </a:r>
          </a:p>
          <a:p>
            <a:endParaRPr lang="en-IN" dirty="0"/>
          </a:p>
        </p:txBody>
      </p:sp>
    </p:spTree>
    <p:extLst>
      <p:ext uri="{BB962C8B-B14F-4D97-AF65-F5344CB8AC3E}">
        <p14:creationId xmlns:p14="http://schemas.microsoft.com/office/powerpoint/2010/main" val="6199157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Organizational Behaviour:</a:t>
            </a:r>
          </a:p>
        </p:txBody>
      </p:sp>
      <p:sp>
        <p:nvSpPr>
          <p:cNvPr id="3" name="Content Placeholder 2"/>
          <p:cNvSpPr>
            <a:spLocks noGrp="1"/>
          </p:cNvSpPr>
          <p:nvPr>
            <p:ph idx="1"/>
          </p:nvPr>
        </p:nvSpPr>
        <p:spPr/>
        <p:txBody>
          <a:bodyPr/>
          <a:lstStyle/>
          <a:p>
            <a:r>
              <a:rPr lang="en-US" b="1" dirty="0"/>
              <a:t>Organizational Behavior: A Background</a:t>
            </a:r>
          </a:p>
          <a:p>
            <a:r>
              <a:rPr lang="en-US" b="1" dirty="0"/>
              <a:t>Organizational behavior</a:t>
            </a:r>
            <a:r>
              <a:rPr lang="en-US" dirty="0"/>
              <a:t> refers to the study of how people behave within organizations, including how they interact with each other, their work environment, and how these behaviors affect organizational effectiveness</a:t>
            </a:r>
            <a:r>
              <a:rPr lang="en-US" dirty="0" smtClean="0"/>
              <a:t>.</a:t>
            </a:r>
          </a:p>
          <a:p>
            <a:pPr marL="457200" lvl="1" indent="0" eaLnBrk="0" fontAlgn="base" hangingPunct="0">
              <a:lnSpc>
                <a:spcPct val="100000"/>
              </a:lnSpc>
              <a:spcBef>
                <a:spcPct val="0"/>
              </a:spcBef>
              <a:spcAft>
                <a:spcPct val="0"/>
              </a:spcAft>
              <a:buFontTx/>
              <a:buChar char="•"/>
            </a:pPr>
            <a:r>
              <a:rPr lang="en-US" altLang="en-US" sz="1800" b="1" dirty="0">
                <a:solidFill>
                  <a:schemeClr val="tx1"/>
                </a:solidFill>
              </a:rPr>
              <a:t>Understanding Dynamics</a:t>
            </a:r>
            <a:r>
              <a:rPr lang="en-US" altLang="en-US" sz="1800" dirty="0">
                <a:solidFill>
                  <a:schemeClr val="tx1"/>
                </a:solidFill>
              </a:rPr>
              <a:t>: Recognize how organizational culture, structure, and processes influence employee behavior and performance.</a:t>
            </a:r>
          </a:p>
          <a:p>
            <a:pPr marL="457200" lvl="1" indent="0" eaLnBrk="0" fontAlgn="base" hangingPunct="0">
              <a:lnSpc>
                <a:spcPct val="100000"/>
              </a:lnSpc>
              <a:spcBef>
                <a:spcPct val="0"/>
              </a:spcBef>
              <a:spcAft>
                <a:spcPct val="0"/>
              </a:spcAft>
              <a:buFontTx/>
              <a:buChar char="•"/>
            </a:pPr>
            <a:r>
              <a:rPr lang="en-US" altLang="en-US" sz="1800" b="1" dirty="0">
                <a:solidFill>
                  <a:schemeClr val="tx1"/>
                </a:solidFill>
              </a:rPr>
              <a:t>Key Theories</a:t>
            </a:r>
            <a:r>
              <a:rPr lang="en-US" altLang="en-US" sz="1800" dirty="0">
                <a:solidFill>
                  <a:schemeClr val="tx1"/>
                </a:solidFill>
              </a:rPr>
              <a:t>: Familiarize yourself with theories such as Maslow’s Hierarchy of Needs, Herzberg’s Two-Factor Theory, and McGregor’s Theory X and Theory Y. These can provide insights into employee motivation and job satisfaction.</a:t>
            </a:r>
          </a:p>
          <a:p>
            <a:pPr marL="457200" lvl="1" indent="0" eaLnBrk="0" fontAlgn="base" hangingPunct="0">
              <a:lnSpc>
                <a:spcPct val="100000"/>
              </a:lnSpc>
              <a:spcBef>
                <a:spcPct val="0"/>
              </a:spcBef>
              <a:spcAft>
                <a:spcPct val="0"/>
              </a:spcAft>
              <a:buFontTx/>
              <a:buChar char="•"/>
            </a:pPr>
            <a:r>
              <a:rPr lang="en-US" altLang="en-US" sz="1800" b="1" dirty="0">
                <a:solidFill>
                  <a:schemeClr val="tx1"/>
                </a:solidFill>
              </a:rPr>
              <a:t>Behavioral Models</a:t>
            </a:r>
            <a:r>
              <a:rPr lang="en-US" altLang="en-US" sz="1800" dirty="0">
                <a:solidFill>
                  <a:schemeClr val="tx1"/>
                </a:solidFill>
              </a:rPr>
              <a:t>: Apply models like the Johari Window or Tuckman’s Team Development Model to better understand team dynamics and improve communication and teamwork </a:t>
            </a:r>
          </a:p>
          <a:p>
            <a:pPr lvl="1"/>
            <a:endParaRPr lang="en-US" dirty="0"/>
          </a:p>
        </p:txBody>
      </p:sp>
    </p:spTree>
    <p:extLst>
      <p:ext uri="{BB962C8B-B14F-4D97-AF65-F5344CB8AC3E}">
        <p14:creationId xmlns:p14="http://schemas.microsoft.com/office/powerpoint/2010/main" val="36702503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50449" y="273377"/>
            <a:ext cx="10703351" cy="5903586"/>
          </a:xfrm>
        </p:spPr>
        <p:txBody>
          <a:bodyPr>
            <a:normAutofit/>
          </a:bodyPr>
          <a:lstStyle/>
          <a:p>
            <a:r>
              <a:rPr lang="en-US" b="1" dirty="0"/>
              <a:t>Selecting the Right Person for the </a:t>
            </a:r>
            <a:r>
              <a:rPr lang="en-US" b="1" dirty="0" smtClean="0"/>
              <a:t>Job</a:t>
            </a:r>
          </a:p>
          <a:p>
            <a:pPr lvl="1"/>
            <a:r>
              <a:rPr lang="en-US" b="1" dirty="0"/>
              <a:t>Selecting the right person</a:t>
            </a:r>
            <a:r>
              <a:rPr lang="en-US" dirty="0"/>
              <a:t> involves matching individuals’ skills, experiences, and personal attributes with the job requirements and organizational needs.</a:t>
            </a:r>
          </a:p>
          <a:p>
            <a:pPr lvl="1"/>
            <a:r>
              <a:rPr lang="en-US" b="1" dirty="0"/>
              <a:t>Job Analysis</a:t>
            </a:r>
            <a:r>
              <a:rPr lang="en-US" dirty="0"/>
              <a:t>: Conduct a thorough job analysis to understand the skills, qualifications, and characteristics required for the role.</a:t>
            </a:r>
          </a:p>
          <a:p>
            <a:pPr lvl="1"/>
            <a:r>
              <a:rPr lang="en-US" b="1" dirty="0"/>
              <a:t>Recruitment Process</a:t>
            </a:r>
            <a:r>
              <a:rPr lang="en-US" dirty="0"/>
              <a:t>: Use a structured recruitment process that includes job postings, resume screening, interviews, and assessments to evaluate candidates effectively.</a:t>
            </a:r>
          </a:p>
          <a:p>
            <a:pPr lvl="1"/>
            <a:r>
              <a:rPr lang="en-US" b="1" dirty="0"/>
              <a:t>Skill Matching</a:t>
            </a:r>
            <a:r>
              <a:rPr lang="en-US" dirty="0"/>
              <a:t>: Assess candidates’ technical skills, problem-solving abilities, and interpersonal skills to ensure they align with the project’s needs and team dynamics.</a:t>
            </a:r>
          </a:p>
          <a:p>
            <a:pPr lvl="1"/>
            <a:r>
              <a:rPr lang="en-US" b="1" dirty="0"/>
              <a:t>Cultural Fit</a:t>
            </a:r>
            <a:r>
              <a:rPr lang="en-US" dirty="0"/>
              <a:t>: Consider how well candidates align with the organizational culture and values, which can impact long-term success and job satisfaction</a:t>
            </a:r>
          </a:p>
          <a:p>
            <a:endParaRPr lang="en-IN" dirty="0"/>
          </a:p>
        </p:txBody>
      </p:sp>
    </p:spTree>
    <p:extLst>
      <p:ext uri="{BB962C8B-B14F-4D97-AF65-F5344CB8AC3E}">
        <p14:creationId xmlns:p14="http://schemas.microsoft.com/office/powerpoint/2010/main" val="33997125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8157" y="245097"/>
            <a:ext cx="10665643" cy="5931866"/>
          </a:xfrm>
        </p:spPr>
        <p:txBody>
          <a:bodyPr>
            <a:normAutofit/>
          </a:bodyPr>
          <a:lstStyle/>
          <a:p>
            <a:r>
              <a:rPr lang="en-US" b="1" dirty="0"/>
              <a:t>Instruction in the Best Methods</a:t>
            </a:r>
          </a:p>
          <a:p>
            <a:pPr lvl="1"/>
            <a:r>
              <a:rPr lang="en-US" b="1" dirty="0"/>
              <a:t>Instruction</a:t>
            </a:r>
            <a:r>
              <a:rPr lang="en-US" dirty="0"/>
              <a:t> involves training and guiding team members in the most effective methods and practices to achieve project goals.</a:t>
            </a:r>
          </a:p>
          <a:p>
            <a:pPr lvl="1"/>
            <a:r>
              <a:rPr lang="en-US" b="1" dirty="0"/>
              <a:t>Training Programs</a:t>
            </a:r>
            <a:r>
              <a:rPr lang="en-US" dirty="0"/>
              <a:t>: Develop and deliver training programs that cover essential skills, tools, and techniques relevant to the project. This might include software development practices, project management methodologies, or specific technical skills.</a:t>
            </a:r>
          </a:p>
          <a:p>
            <a:pPr lvl="1"/>
            <a:r>
              <a:rPr lang="en-US" b="1" dirty="0"/>
              <a:t>Best Practices</a:t>
            </a:r>
            <a:r>
              <a:rPr lang="en-US" dirty="0"/>
              <a:t>: Teach best practices in areas such as coding standards, version control, and agile methodologies. Ensure that team members are familiar with and adhere to these practices to improve efficiency and quality.</a:t>
            </a:r>
          </a:p>
          <a:p>
            <a:pPr lvl="1"/>
            <a:r>
              <a:rPr lang="en-US" b="1" dirty="0"/>
              <a:t>Mentorship and Coaching</a:t>
            </a:r>
            <a:r>
              <a:rPr lang="en-US" dirty="0"/>
              <a:t>: Provide ongoing mentorship and coaching to help team members apply what they’ve learned, address challenges, and develop their skills further</a:t>
            </a:r>
          </a:p>
        </p:txBody>
      </p:sp>
    </p:spTree>
    <p:extLst>
      <p:ext uri="{BB962C8B-B14F-4D97-AF65-F5344CB8AC3E}">
        <p14:creationId xmlns:p14="http://schemas.microsoft.com/office/powerpoint/2010/main" val="17492393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01278" y="301658"/>
            <a:ext cx="10552522" cy="5875305"/>
          </a:xfrm>
        </p:spPr>
        <p:txBody>
          <a:bodyPr>
            <a:normAutofit lnSpcReduction="10000"/>
          </a:bodyPr>
          <a:lstStyle/>
          <a:p>
            <a:r>
              <a:rPr lang="en-US" b="1" dirty="0"/>
              <a:t>Motivation in SPM</a:t>
            </a:r>
          </a:p>
          <a:p>
            <a:pPr lvl="1"/>
            <a:r>
              <a:rPr lang="en-US" b="1" dirty="0"/>
              <a:t>Motivation</a:t>
            </a:r>
            <a:r>
              <a:rPr lang="en-US" dirty="0"/>
              <a:t> is critical for driving team performance, engagement, and satisfaction in software projects.</a:t>
            </a:r>
          </a:p>
          <a:p>
            <a:pPr lvl="1"/>
            <a:r>
              <a:rPr lang="en-US" b="1" dirty="0"/>
              <a:t>Intrinsic vs. Extrinsic Motivation</a:t>
            </a:r>
            <a:r>
              <a:rPr lang="en-US" dirty="0"/>
              <a:t>: Understand the difference between intrinsic motivation (internal satisfaction and personal growth) and extrinsic motivation (external rewards such as bonuses or promotions). Use both types to motivate team members effectively.</a:t>
            </a:r>
          </a:p>
          <a:p>
            <a:pPr lvl="1"/>
            <a:r>
              <a:rPr lang="en-US" b="1" dirty="0"/>
              <a:t>Goal Setting</a:t>
            </a:r>
            <a:r>
              <a:rPr lang="en-US" dirty="0"/>
              <a:t>: Set clear, achievable goals and milestones. Align individual goals with project objectives to help team members see how their work contributes to the larger success.</a:t>
            </a:r>
          </a:p>
          <a:p>
            <a:pPr lvl="1"/>
            <a:r>
              <a:rPr lang="en-US" b="1" dirty="0"/>
              <a:t>Recognition and Rewards</a:t>
            </a:r>
            <a:r>
              <a:rPr lang="en-US" dirty="0"/>
              <a:t>: Recognize and reward accomplishments and contributions regularly. This can include verbal praise, financial incentives, or career advancement opportunities.</a:t>
            </a:r>
          </a:p>
          <a:p>
            <a:pPr lvl="1"/>
            <a:r>
              <a:rPr lang="en-US" b="1" dirty="0"/>
              <a:t>Work Environment</a:t>
            </a:r>
            <a:r>
              <a:rPr lang="en-US" dirty="0"/>
              <a:t>: Create a supportive and positive work environment that fosters collaboration, creativity, and job satisfaction. This includes providing the necessary resources, encouraging work-life balance, and maintaining a healthy team culture.</a:t>
            </a:r>
          </a:p>
        </p:txBody>
      </p:sp>
    </p:spTree>
    <p:extLst>
      <p:ext uri="{BB962C8B-B14F-4D97-AF65-F5344CB8AC3E}">
        <p14:creationId xmlns:p14="http://schemas.microsoft.com/office/powerpoint/2010/main" val="4230761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Creating the Framework in monitoring and control in </a:t>
            </a:r>
            <a:r>
              <a:rPr lang="en-US" b="1" dirty="0" err="1" smtClean="0"/>
              <a:t>spm</a:t>
            </a:r>
            <a:endParaRPr lang="en-IN" b="1" dirty="0"/>
          </a:p>
        </p:txBody>
      </p:sp>
      <p:sp>
        <p:nvSpPr>
          <p:cNvPr id="3" name="Content Placeholder 2"/>
          <p:cNvSpPr>
            <a:spLocks noGrp="1"/>
          </p:cNvSpPr>
          <p:nvPr>
            <p:ph idx="1"/>
          </p:nvPr>
        </p:nvSpPr>
        <p:spPr/>
        <p:txBody>
          <a:bodyPr/>
          <a:lstStyle/>
          <a:p>
            <a:r>
              <a:rPr lang="en-US" b="1" dirty="0"/>
              <a:t>1. Define Objectives and Scope</a:t>
            </a:r>
          </a:p>
          <a:p>
            <a:r>
              <a:rPr lang="en-US" b="1" dirty="0"/>
              <a:t>Objectives:</a:t>
            </a:r>
            <a:endParaRPr lang="en-US" dirty="0"/>
          </a:p>
          <a:p>
            <a:pPr lvl="1"/>
            <a:r>
              <a:rPr lang="en-US" dirty="0"/>
              <a:t>Ensure the project adheres to its scope, timeline, and budget.</a:t>
            </a:r>
          </a:p>
          <a:p>
            <a:pPr lvl="1"/>
            <a:r>
              <a:rPr lang="en-US" dirty="0"/>
              <a:t>Maintain quality and performance standards.</a:t>
            </a:r>
          </a:p>
          <a:p>
            <a:pPr lvl="1"/>
            <a:r>
              <a:rPr lang="en-US" dirty="0"/>
              <a:t>Identify and address issues and risks proactively.</a:t>
            </a:r>
          </a:p>
          <a:p>
            <a:r>
              <a:rPr lang="en-US" b="1" dirty="0"/>
              <a:t>Scope:</a:t>
            </a:r>
            <a:endParaRPr lang="en-US" dirty="0"/>
          </a:p>
          <a:p>
            <a:pPr lvl="1"/>
            <a:r>
              <a:rPr lang="en-US" dirty="0"/>
              <a:t>Determine the specific aspects of the project that will be monitored and controlled, including tasks, deliverables, timelines, and resources.</a:t>
            </a:r>
          </a:p>
        </p:txBody>
      </p:sp>
    </p:spTree>
    <p:extLst>
      <p:ext uri="{BB962C8B-B14F-4D97-AF65-F5344CB8AC3E}">
        <p14:creationId xmlns:p14="http://schemas.microsoft.com/office/powerpoint/2010/main" val="140723325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The Oldham–Hackman Job Characteristics Model</a:t>
            </a:r>
            <a:endParaRPr lang="en-IN" b="1" dirty="0"/>
          </a:p>
        </p:txBody>
      </p:sp>
      <p:sp>
        <p:nvSpPr>
          <p:cNvPr id="3" name="Content Placeholder 2"/>
          <p:cNvSpPr>
            <a:spLocks noGrp="1"/>
          </p:cNvSpPr>
          <p:nvPr>
            <p:ph idx="1"/>
          </p:nvPr>
        </p:nvSpPr>
        <p:spPr/>
        <p:txBody>
          <a:bodyPr/>
          <a:lstStyle/>
          <a:p>
            <a:r>
              <a:rPr lang="en-US" dirty="0"/>
              <a:t>The </a:t>
            </a:r>
            <a:r>
              <a:rPr lang="en-US" b="1" dirty="0"/>
              <a:t>Oldham–Hackman Job Characteristics Model</a:t>
            </a:r>
            <a:r>
              <a:rPr lang="en-US" dirty="0"/>
              <a:t>, also known as the Job Characteristics Model (JCM), is a framework designed to enhance job satisfaction and motivation by focusing on the design of jobs. </a:t>
            </a:r>
            <a:endParaRPr lang="en-US" dirty="0" smtClean="0"/>
          </a:p>
          <a:p>
            <a:r>
              <a:rPr lang="en-US" dirty="0" smtClean="0"/>
              <a:t>In </a:t>
            </a:r>
            <a:r>
              <a:rPr lang="en-US" dirty="0"/>
              <a:t>the context of Software Project Management (SPM), this model can be used to improve team performance and job satisfaction by tailoring job roles and tasks to better meet the needs and motivations of software professionals.</a:t>
            </a:r>
            <a:endParaRPr lang="en-IN" dirty="0"/>
          </a:p>
        </p:txBody>
      </p:sp>
    </p:spTree>
    <p:extLst>
      <p:ext uri="{BB962C8B-B14F-4D97-AF65-F5344CB8AC3E}">
        <p14:creationId xmlns:p14="http://schemas.microsoft.com/office/powerpoint/2010/main" val="220668671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Key Components of the Oldham–Hackman Job Characteristics Model</a:t>
            </a:r>
            <a:endParaRPr lang="en-IN" b="1" dirty="0"/>
          </a:p>
        </p:txBody>
      </p:sp>
      <p:sp>
        <p:nvSpPr>
          <p:cNvPr id="3" name="Content Placeholder 2"/>
          <p:cNvSpPr>
            <a:spLocks noGrp="1"/>
          </p:cNvSpPr>
          <p:nvPr>
            <p:ph idx="1"/>
          </p:nvPr>
        </p:nvSpPr>
        <p:spPr/>
        <p:txBody>
          <a:bodyPr/>
          <a:lstStyle/>
          <a:p>
            <a:r>
              <a:rPr lang="en-US" b="1" dirty="0"/>
              <a:t>Core Job Characteristics</a:t>
            </a:r>
          </a:p>
          <a:p>
            <a:r>
              <a:rPr lang="en-US" b="1" dirty="0"/>
              <a:t>Skill Variety</a:t>
            </a:r>
            <a:endParaRPr lang="en-US" dirty="0"/>
          </a:p>
          <a:p>
            <a:pPr lvl="1"/>
            <a:r>
              <a:rPr lang="en-US" b="1" dirty="0"/>
              <a:t>Definition</a:t>
            </a:r>
            <a:r>
              <a:rPr lang="en-US" dirty="0"/>
              <a:t>: The degree to which a job requires a variety of different skills and talents.</a:t>
            </a:r>
          </a:p>
          <a:p>
            <a:pPr lvl="1"/>
            <a:r>
              <a:rPr lang="en-US" b="1" dirty="0"/>
              <a:t>Application in SPM</a:t>
            </a:r>
            <a:r>
              <a:rPr lang="en-US" dirty="0"/>
              <a:t>: Design roles that allow team members to use a range of skills. For example, a developer might be involved in coding, testing, and reviewing code. This variety can help prevent boredom and enhance engagement.</a:t>
            </a:r>
          </a:p>
        </p:txBody>
      </p:sp>
    </p:spTree>
    <p:extLst>
      <p:ext uri="{BB962C8B-B14F-4D97-AF65-F5344CB8AC3E}">
        <p14:creationId xmlns:p14="http://schemas.microsoft.com/office/powerpoint/2010/main" val="17754939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3315" y="169682"/>
            <a:ext cx="10750485" cy="6007281"/>
          </a:xfrm>
        </p:spPr>
        <p:txBody>
          <a:bodyPr>
            <a:normAutofit/>
          </a:bodyPr>
          <a:lstStyle/>
          <a:p>
            <a:r>
              <a:rPr lang="en-US" b="1" dirty="0"/>
              <a:t>Task Identity</a:t>
            </a:r>
            <a:endParaRPr lang="en-US" dirty="0"/>
          </a:p>
          <a:p>
            <a:pPr lvl="1"/>
            <a:r>
              <a:rPr lang="en-US" b="1" dirty="0"/>
              <a:t>Definition</a:t>
            </a:r>
            <a:r>
              <a:rPr lang="en-US" dirty="0"/>
              <a:t>: The degree to which a job requires completing a whole and identifiable piece of work.</a:t>
            </a:r>
          </a:p>
          <a:p>
            <a:pPr lvl="1"/>
            <a:r>
              <a:rPr lang="en-US" b="1" dirty="0"/>
              <a:t>Application in SPM</a:t>
            </a:r>
            <a:r>
              <a:rPr lang="en-US" dirty="0"/>
              <a:t>: Allow team members to work on entire features or modules of the software project rather than just isolated tasks. This helps them see the end-to-end impact of their work, increasing their sense of accomplishment</a:t>
            </a:r>
            <a:r>
              <a:rPr lang="en-US" dirty="0" smtClean="0"/>
              <a:t>.</a:t>
            </a:r>
          </a:p>
          <a:p>
            <a:r>
              <a:rPr lang="en-US" b="1" dirty="0"/>
              <a:t>Task Significance</a:t>
            </a:r>
            <a:endParaRPr lang="en-US" dirty="0"/>
          </a:p>
          <a:p>
            <a:pPr lvl="1"/>
            <a:r>
              <a:rPr lang="en-US" b="1" dirty="0"/>
              <a:t>Definition</a:t>
            </a:r>
            <a:r>
              <a:rPr lang="en-US" dirty="0"/>
              <a:t>: The degree to which a job has a significant impact on the lives or work of others.</a:t>
            </a:r>
          </a:p>
          <a:p>
            <a:pPr lvl="1"/>
            <a:r>
              <a:rPr lang="en-US" b="1" dirty="0"/>
              <a:t>Application in SPM</a:t>
            </a:r>
            <a:r>
              <a:rPr lang="en-US" dirty="0"/>
              <a:t>: Ensure that team members understand how their work contributes to the overall project goals and how it affects users or stakeholders. Highlight the importance of their contributions to the project’s success.</a:t>
            </a:r>
          </a:p>
          <a:p>
            <a:endParaRPr lang="en-US" dirty="0"/>
          </a:p>
        </p:txBody>
      </p:sp>
    </p:spTree>
    <p:extLst>
      <p:ext uri="{BB962C8B-B14F-4D97-AF65-F5344CB8AC3E}">
        <p14:creationId xmlns:p14="http://schemas.microsoft.com/office/powerpoint/2010/main" val="395839546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29559" y="377072"/>
            <a:ext cx="10524241" cy="5799891"/>
          </a:xfrm>
        </p:spPr>
        <p:txBody>
          <a:bodyPr>
            <a:normAutofit/>
          </a:bodyPr>
          <a:lstStyle/>
          <a:p>
            <a:r>
              <a:rPr lang="en-US" b="1" dirty="0"/>
              <a:t>Autonomy</a:t>
            </a:r>
            <a:endParaRPr lang="en-US" dirty="0"/>
          </a:p>
          <a:p>
            <a:pPr lvl="1"/>
            <a:r>
              <a:rPr lang="en-US" b="1" dirty="0"/>
              <a:t>Definition</a:t>
            </a:r>
            <a:r>
              <a:rPr lang="en-US" dirty="0"/>
              <a:t>: The degree to which a job provides freedom, independence, and discretion in scheduling and performing tasks.</a:t>
            </a:r>
          </a:p>
          <a:p>
            <a:pPr lvl="1"/>
            <a:r>
              <a:rPr lang="en-US" b="1" dirty="0"/>
              <a:t>Application in SPM</a:t>
            </a:r>
            <a:r>
              <a:rPr lang="en-US" dirty="0"/>
              <a:t>: Empower team members to make decisions about how they approach their work. For example, allow developers to choose the best tools or methodologies for their tasks, within the project's framework</a:t>
            </a:r>
            <a:r>
              <a:rPr lang="en-US" dirty="0" smtClean="0"/>
              <a:t>.</a:t>
            </a:r>
          </a:p>
          <a:p>
            <a:r>
              <a:rPr lang="en-US" b="1" dirty="0"/>
              <a:t>Feedback</a:t>
            </a:r>
            <a:endParaRPr lang="en-US" dirty="0"/>
          </a:p>
          <a:p>
            <a:pPr lvl="1"/>
            <a:r>
              <a:rPr lang="en-US" b="1" dirty="0"/>
              <a:t>Definition</a:t>
            </a:r>
            <a:r>
              <a:rPr lang="en-US" dirty="0"/>
              <a:t>: The degree to which carrying out the work provides direct and clear information about performance.</a:t>
            </a:r>
          </a:p>
          <a:p>
            <a:pPr lvl="1"/>
            <a:r>
              <a:rPr lang="en-US" b="1" dirty="0"/>
              <a:t>Application in SPM</a:t>
            </a:r>
            <a:r>
              <a:rPr lang="en-US" dirty="0"/>
              <a:t>: Provide regular, constructive feedback on performance. Implement mechanisms such as code reviews, performance metrics, and regular progress check-ins to help team members understand how they are performing.</a:t>
            </a:r>
          </a:p>
          <a:p>
            <a:endParaRPr lang="en-US" dirty="0"/>
          </a:p>
        </p:txBody>
      </p:sp>
    </p:spTree>
    <p:extLst>
      <p:ext uri="{BB962C8B-B14F-4D97-AF65-F5344CB8AC3E}">
        <p14:creationId xmlns:p14="http://schemas.microsoft.com/office/powerpoint/2010/main" val="67594409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86120" y="339365"/>
            <a:ext cx="10467680" cy="5837598"/>
          </a:xfrm>
        </p:spPr>
        <p:txBody>
          <a:bodyPr/>
          <a:lstStyle/>
          <a:p>
            <a:r>
              <a:rPr lang="en-IN" b="1" dirty="0"/>
              <a:t>Critical Psychological </a:t>
            </a:r>
            <a:r>
              <a:rPr lang="en-IN" b="1" dirty="0" smtClean="0"/>
              <a:t>States</a:t>
            </a:r>
            <a:endParaRPr lang="en-IN" b="1" dirty="0"/>
          </a:p>
          <a:p>
            <a:pPr lvl="1"/>
            <a:r>
              <a:rPr lang="en-US" b="1" dirty="0"/>
              <a:t>Experienced Meaningfulness of Work</a:t>
            </a:r>
            <a:endParaRPr lang="en-US" dirty="0"/>
          </a:p>
          <a:p>
            <a:pPr lvl="1"/>
            <a:r>
              <a:rPr lang="en-US" b="1" dirty="0"/>
              <a:t>Definition</a:t>
            </a:r>
            <a:r>
              <a:rPr lang="en-US" dirty="0"/>
              <a:t>: The degree to which employees feel their work is meaningful and worthwhile.</a:t>
            </a:r>
          </a:p>
          <a:p>
            <a:pPr lvl="1"/>
            <a:r>
              <a:rPr lang="en-US" b="1" dirty="0"/>
              <a:t>Application in SPM</a:t>
            </a:r>
            <a:r>
              <a:rPr lang="en-US" dirty="0"/>
              <a:t>: Design jobs so that team members can see the significance and impact of their work. This can be achieved by aligning their tasks with project goals and providing opportunities for them to work on impactful </a:t>
            </a:r>
            <a:r>
              <a:rPr lang="en-US" dirty="0" smtClean="0"/>
              <a:t>projects.</a:t>
            </a:r>
          </a:p>
          <a:p>
            <a:r>
              <a:rPr lang="en-US" b="1" dirty="0"/>
              <a:t>Experienced Responsibility for Outcomes</a:t>
            </a:r>
            <a:endParaRPr lang="en-US" dirty="0"/>
          </a:p>
          <a:p>
            <a:pPr lvl="1"/>
            <a:r>
              <a:rPr lang="en-US" b="1" dirty="0"/>
              <a:t>Definition</a:t>
            </a:r>
            <a:r>
              <a:rPr lang="en-US" dirty="0"/>
              <a:t>: The degree to which employees feel accountable for the outcomes of their work.</a:t>
            </a:r>
          </a:p>
          <a:p>
            <a:pPr lvl="1"/>
            <a:r>
              <a:rPr lang="en-US" b="1" dirty="0"/>
              <a:t>Application in SPM</a:t>
            </a:r>
            <a:r>
              <a:rPr lang="en-US" dirty="0"/>
              <a:t>: Assign ownership of specific project components or features, giving team members a sense of responsibility for the success of their work.</a:t>
            </a:r>
          </a:p>
          <a:p>
            <a:pPr marL="457200" lvl="1" indent="0">
              <a:buNone/>
            </a:pPr>
            <a:endParaRPr lang="en-US" dirty="0"/>
          </a:p>
          <a:p>
            <a:pPr lvl="1"/>
            <a:endParaRPr lang="en-IN" b="1" dirty="0"/>
          </a:p>
        </p:txBody>
      </p:sp>
    </p:spTree>
    <p:extLst>
      <p:ext uri="{BB962C8B-B14F-4D97-AF65-F5344CB8AC3E}">
        <p14:creationId xmlns:p14="http://schemas.microsoft.com/office/powerpoint/2010/main" val="415893568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8157" y="301658"/>
            <a:ext cx="10665643" cy="5875305"/>
          </a:xfrm>
        </p:spPr>
        <p:txBody>
          <a:bodyPr/>
          <a:lstStyle/>
          <a:p>
            <a:r>
              <a:rPr lang="en-US" b="1" dirty="0"/>
              <a:t>Knowledge of Actual Results</a:t>
            </a:r>
            <a:endParaRPr lang="en-US" dirty="0"/>
          </a:p>
          <a:p>
            <a:pPr lvl="1"/>
            <a:r>
              <a:rPr lang="en-US" b="1" dirty="0"/>
              <a:t>Definition</a:t>
            </a:r>
            <a:r>
              <a:rPr lang="en-US" dirty="0"/>
              <a:t>: The degree to which employees receive clear and accurate information about their performance.</a:t>
            </a:r>
          </a:p>
          <a:p>
            <a:pPr lvl="1"/>
            <a:r>
              <a:rPr lang="en-US" b="1" dirty="0"/>
              <a:t>Application in SPM</a:t>
            </a:r>
            <a:r>
              <a:rPr lang="en-US" dirty="0"/>
              <a:t>: Implement regular performance reviews and feedback sessions to keep team members informed about their contributions and areas for improvement.</a:t>
            </a:r>
          </a:p>
        </p:txBody>
      </p:sp>
    </p:spTree>
    <p:extLst>
      <p:ext uri="{BB962C8B-B14F-4D97-AF65-F5344CB8AC3E}">
        <p14:creationId xmlns:p14="http://schemas.microsoft.com/office/powerpoint/2010/main" val="292152206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8730" y="339365"/>
            <a:ext cx="10675070" cy="5837598"/>
          </a:xfrm>
        </p:spPr>
        <p:txBody>
          <a:bodyPr>
            <a:normAutofit/>
          </a:bodyPr>
          <a:lstStyle/>
          <a:p>
            <a:r>
              <a:rPr lang="en-IN" b="1" dirty="0" smtClean="0"/>
              <a:t>Outcomes</a:t>
            </a:r>
            <a:endParaRPr lang="en-IN" b="1" dirty="0"/>
          </a:p>
          <a:p>
            <a:r>
              <a:rPr lang="en-US" dirty="0"/>
              <a:t>The JCM suggests that when jobs are designed to enhance these core characteristics, employees are more likely to experience positive outcomes, including:</a:t>
            </a:r>
          </a:p>
          <a:p>
            <a:pPr lvl="1"/>
            <a:r>
              <a:rPr lang="en-US" b="1" dirty="0"/>
              <a:t>Increased Job Satisfaction</a:t>
            </a:r>
            <a:r>
              <a:rPr lang="en-US" dirty="0"/>
              <a:t>: Enhanced job characteristics lead to higher satisfaction as employees find their work more engaging and meaningful.</a:t>
            </a:r>
          </a:p>
          <a:p>
            <a:pPr lvl="1"/>
            <a:r>
              <a:rPr lang="en-US" b="1" dirty="0"/>
              <a:t>Higher Motivation</a:t>
            </a:r>
            <a:r>
              <a:rPr lang="en-US" dirty="0"/>
              <a:t>: Jobs designed with these characteristics can lead to higher intrinsic motivation, as employees are more engaged and invested in their work.</a:t>
            </a:r>
          </a:p>
          <a:p>
            <a:pPr lvl="1"/>
            <a:r>
              <a:rPr lang="en-US" b="1" dirty="0"/>
              <a:t>Improved Job Performance</a:t>
            </a:r>
            <a:r>
              <a:rPr lang="en-US" dirty="0"/>
              <a:t>: Employees who find their jobs satisfying and motivating are more likely to perform better and contribute effectively to the project</a:t>
            </a:r>
          </a:p>
          <a:p>
            <a:endParaRPr lang="en-IN" b="1" dirty="0"/>
          </a:p>
        </p:txBody>
      </p:sp>
    </p:spTree>
    <p:extLst>
      <p:ext uri="{BB962C8B-B14F-4D97-AF65-F5344CB8AC3E}">
        <p14:creationId xmlns:p14="http://schemas.microsoft.com/office/powerpoint/2010/main" val="35398205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Implementing the Model in SPM</a:t>
            </a:r>
            <a:endParaRPr lang="en-IN" b="1" dirty="0"/>
          </a:p>
        </p:txBody>
      </p:sp>
      <p:sp>
        <p:nvSpPr>
          <p:cNvPr id="3" name="Content Placeholder 2"/>
          <p:cNvSpPr>
            <a:spLocks noGrp="1"/>
          </p:cNvSpPr>
          <p:nvPr>
            <p:ph idx="1"/>
          </p:nvPr>
        </p:nvSpPr>
        <p:spPr/>
        <p:txBody>
          <a:bodyPr>
            <a:normAutofit lnSpcReduction="10000"/>
          </a:bodyPr>
          <a:lstStyle/>
          <a:p>
            <a:pPr marL="0" lvl="0" indent="0" eaLnBrk="0" fontAlgn="base" hangingPunct="0">
              <a:lnSpc>
                <a:spcPct val="100000"/>
              </a:lnSpc>
              <a:spcBef>
                <a:spcPct val="0"/>
              </a:spcBef>
              <a:spcAft>
                <a:spcPct val="0"/>
              </a:spcAft>
              <a:buFontTx/>
              <a:buChar char="•"/>
            </a:pPr>
            <a:r>
              <a:rPr lang="en-US" altLang="en-US" b="1" dirty="0">
                <a:solidFill>
                  <a:schemeClr val="tx1"/>
                </a:solidFill>
                <a:latin typeface="Arial" panose="020B0604020202020204" pitchFamily="34" charset="0"/>
              </a:rPr>
              <a:t>Job Design</a:t>
            </a:r>
            <a:r>
              <a:rPr lang="en-US" altLang="en-US" dirty="0">
                <a:solidFill>
                  <a:schemeClr val="tx1"/>
                </a:solidFill>
                <a:latin typeface="Arial" panose="020B0604020202020204" pitchFamily="34" charset="0"/>
              </a:rPr>
              <a:t>: Assess and redesign job roles to incorporate more skill variety, task identity, task significance, autonomy, and feedback.</a:t>
            </a:r>
          </a:p>
          <a:p>
            <a:pPr marL="0" lvl="0" indent="0" eaLnBrk="0" fontAlgn="base" hangingPunct="0">
              <a:lnSpc>
                <a:spcPct val="100000"/>
              </a:lnSpc>
              <a:spcBef>
                <a:spcPct val="0"/>
              </a:spcBef>
              <a:spcAft>
                <a:spcPct val="0"/>
              </a:spcAft>
              <a:buFontTx/>
              <a:buChar char="•"/>
            </a:pPr>
            <a:r>
              <a:rPr lang="en-US" altLang="en-US" b="1" dirty="0">
                <a:solidFill>
                  <a:schemeClr val="tx1"/>
                </a:solidFill>
                <a:latin typeface="Arial" panose="020B0604020202020204" pitchFamily="34" charset="0"/>
              </a:rPr>
              <a:t>Role Clarity</a:t>
            </a:r>
            <a:r>
              <a:rPr lang="en-US" altLang="en-US" dirty="0">
                <a:solidFill>
                  <a:schemeClr val="tx1"/>
                </a:solidFill>
                <a:latin typeface="Arial" panose="020B0604020202020204" pitchFamily="34" charset="0"/>
              </a:rPr>
              <a:t>: Clearly define roles and responsibilities to ensure that team members understand their contributions and impact.</a:t>
            </a:r>
          </a:p>
          <a:p>
            <a:pPr marL="0" lvl="0" indent="0" eaLnBrk="0" fontAlgn="base" hangingPunct="0">
              <a:lnSpc>
                <a:spcPct val="100000"/>
              </a:lnSpc>
              <a:spcBef>
                <a:spcPct val="0"/>
              </a:spcBef>
              <a:spcAft>
                <a:spcPct val="0"/>
              </a:spcAft>
              <a:buFontTx/>
              <a:buChar char="•"/>
            </a:pPr>
            <a:r>
              <a:rPr lang="en-US" altLang="en-US" b="1" dirty="0">
                <a:solidFill>
                  <a:schemeClr val="tx1"/>
                </a:solidFill>
                <a:latin typeface="Arial" panose="020B0604020202020204" pitchFamily="34" charset="0"/>
              </a:rPr>
              <a:t>Performance Metrics</a:t>
            </a:r>
            <a:r>
              <a:rPr lang="en-US" altLang="en-US" dirty="0">
                <a:solidFill>
                  <a:schemeClr val="tx1"/>
                </a:solidFill>
                <a:latin typeface="Arial" panose="020B0604020202020204" pitchFamily="34" charset="0"/>
              </a:rPr>
              <a:t>: Develop metrics and feedback systems to provide clear performance information.</a:t>
            </a:r>
          </a:p>
          <a:p>
            <a:pPr marL="0" lvl="0" indent="0" eaLnBrk="0" fontAlgn="base" hangingPunct="0">
              <a:lnSpc>
                <a:spcPct val="100000"/>
              </a:lnSpc>
              <a:spcBef>
                <a:spcPct val="0"/>
              </a:spcBef>
              <a:spcAft>
                <a:spcPct val="0"/>
              </a:spcAft>
              <a:buFontTx/>
              <a:buChar char="•"/>
            </a:pPr>
            <a:r>
              <a:rPr lang="en-US" altLang="en-US" b="1" dirty="0">
                <a:solidFill>
                  <a:schemeClr val="tx1"/>
                </a:solidFill>
                <a:latin typeface="Arial" panose="020B0604020202020204" pitchFamily="34" charset="0"/>
              </a:rPr>
              <a:t>Professional Development</a:t>
            </a:r>
            <a:r>
              <a:rPr lang="en-US" altLang="en-US" dirty="0">
                <a:solidFill>
                  <a:schemeClr val="tx1"/>
                </a:solidFill>
                <a:latin typeface="Arial" panose="020B0604020202020204" pitchFamily="34" charset="0"/>
              </a:rPr>
              <a:t>: Provide opportunities for skill development and career growth to keep roles engaging and rewarding </a:t>
            </a:r>
          </a:p>
          <a:p>
            <a:endParaRPr lang="en-IN" dirty="0"/>
          </a:p>
        </p:txBody>
      </p:sp>
    </p:spTree>
    <p:extLst>
      <p:ext uri="{BB962C8B-B14F-4D97-AF65-F5344CB8AC3E}">
        <p14:creationId xmlns:p14="http://schemas.microsoft.com/office/powerpoint/2010/main" val="89912031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Stress</a:t>
            </a:r>
          </a:p>
        </p:txBody>
      </p:sp>
      <p:sp>
        <p:nvSpPr>
          <p:cNvPr id="3" name="Content Placeholder 2"/>
          <p:cNvSpPr>
            <a:spLocks noGrp="1"/>
          </p:cNvSpPr>
          <p:nvPr>
            <p:ph idx="1"/>
          </p:nvPr>
        </p:nvSpPr>
        <p:spPr/>
        <p:txBody>
          <a:bodyPr/>
          <a:lstStyle/>
          <a:p>
            <a:r>
              <a:rPr lang="en-US" b="1" dirty="0"/>
              <a:t>Stress</a:t>
            </a:r>
            <a:r>
              <a:rPr lang="en-US" dirty="0"/>
              <a:t> is a psychological and physiological response to demands or pressures that challenge or exceed an individual's ability to cope. It can result from various sources, such as work demands, personal challenges, or environmental factors. </a:t>
            </a:r>
            <a:endParaRPr lang="en-US" dirty="0" smtClean="0"/>
          </a:p>
          <a:p>
            <a:r>
              <a:rPr lang="en-US" dirty="0" smtClean="0"/>
              <a:t>While </a:t>
            </a:r>
            <a:r>
              <a:rPr lang="en-US" dirty="0"/>
              <a:t>some stress can be motivating and beneficial, excessive or chronic stress can have negative effects on mental and physical health.</a:t>
            </a:r>
            <a:endParaRPr lang="en-IN" dirty="0"/>
          </a:p>
        </p:txBody>
      </p:sp>
    </p:spTree>
    <p:extLst>
      <p:ext uri="{BB962C8B-B14F-4D97-AF65-F5344CB8AC3E}">
        <p14:creationId xmlns:p14="http://schemas.microsoft.com/office/powerpoint/2010/main" val="264348872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Types of Stress</a:t>
            </a:r>
          </a:p>
        </p:txBody>
      </p:sp>
      <p:sp>
        <p:nvSpPr>
          <p:cNvPr id="3" name="Content Placeholder 2"/>
          <p:cNvSpPr>
            <a:spLocks noGrp="1"/>
          </p:cNvSpPr>
          <p:nvPr>
            <p:ph idx="1"/>
          </p:nvPr>
        </p:nvSpPr>
        <p:spPr/>
        <p:txBody>
          <a:bodyPr>
            <a:normAutofit/>
          </a:bodyPr>
          <a:lstStyle/>
          <a:p>
            <a:r>
              <a:rPr lang="en-US" b="1" dirty="0"/>
              <a:t>Acute Stress</a:t>
            </a:r>
            <a:endParaRPr lang="en-US" dirty="0"/>
          </a:p>
          <a:p>
            <a:pPr lvl="1"/>
            <a:r>
              <a:rPr lang="en-US" b="1" dirty="0"/>
              <a:t>Definition</a:t>
            </a:r>
            <a:r>
              <a:rPr lang="en-US" dirty="0"/>
              <a:t>: Short-term stress that occurs in response to immediate challenges or demands.</a:t>
            </a:r>
          </a:p>
          <a:p>
            <a:pPr lvl="1"/>
            <a:r>
              <a:rPr lang="en-US" b="1" dirty="0"/>
              <a:t>Examples</a:t>
            </a:r>
            <a:r>
              <a:rPr lang="en-US" dirty="0"/>
              <a:t>: Meeting a project deadline, giving a presentation, or dealing with an unexpected problem</a:t>
            </a:r>
            <a:r>
              <a:rPr lang="en-US" dirty="0" smtClean="0"/>
              <a:t>.</a:t>
            </a:r>
          </a:p>
          <a:p>
            <a:r>
              <a:rPr lang="en-US" b="1" dirty="0"/>
              <a:t>Chronic Stress</a:t>
            </a:r>
            <a:endParaRPr lang="en-US" dirty="0"/>
          </a:p>
          <a:p>
            <a:pPr lvl="1"/>
            <a:r>
              <a:rPr lang="en-US" b="1" dirty="0"/>
              <a:t>Definition</a:t>
            </a:r>
            <a:r>
              <a:rPr lang="en-US" dirty="0"/>
              <a:t>: Long-term stress resulting from ongoing pressures or difficulties.</a:t>
            </a:r>
          </a:p>
          <a:p>
            <a:pPr lvl="1"/>
            <a:r>
              <a:rPr lang="en-US" b="1" dirty="0"/>
              <a:t>Examples</a:t>
            </a:r>
            <a:r>
              <a:rPr lang="en-US" dirty="0"/>
              <a:t>: Persistent work-related issues, ongoing financial problems, or long-term health concerns.</a:t>
            </a:r>
          </a:p>
          <a:p>
            <a:endParaRPr lang="en-US" dirty="0"/>
          </a:p>
        </p:txBody>
      </p:sp>
    </p:spTree>
    <p:extLst>
      <p:ext uri="{BB962C8B-B14F-4D97-AF65-F5344CB8AC3E}">
        <p14:creationId xmlns:p14="http://schemas.microsoft.com/office/powerpoint/2010/main" val="24285166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99621" y="320511"/>
            <a:ext cx="10854179" cy="5856452"/>
          </a:xfrm>
        </p:spPr>
        <p:txBody>
          <a:bodyPr>
            <a:normAutofit/>
          </a:bodyPr>
          <a:lstStyle/>
          <a:p>
            <a:r>
              <a:rPr lang="en-US" b="1" dirty="0"/>
              <a:t>2. Establish Key Performance Indicators (KPIs)</a:t>
            </a:r>
          </a:p>
          <a:p>
            <a:pPr lvl="1"/>
            <a:r>
              <a:rPr lang="en-US" dirty="0"/>
              <a:t>Identify and define KPIs to measure project performance. Common KPIs in SPM include:</a:t>
            </a:r>
          </a:p>
          <a:p>
            <a:pPr lvl="1"/>
            <a:r>
              <a:rPr lang="en-US" b="1" dirty="0"/>
              <a:t>Schedule Adherence:</a:t>
            </a:r>
            <a:r>
              <a:rPr lang="en-US" dirty="0"/>
              <a:t> Measures if the project is on track with the planned timeline.</a:t>
            </a:r>
          </a:p>
          <a:p>
            <a:pPr lvl="1"/>
            <a:r>
              <a:rPr lang="en-US" b="1" dirty="0"/>
              <a:t>Budget Adherence:</a:t>
            </a:r>
            <a:r>
              <a:rPr lang="en-US" dirty="0"/>
              <a:t> Tracks whether the project is within the allocated budget.</a:t>
            </a:r>
          </a:p>
          <a:p>
            <a:pPr lvl="1"/>
            <a:r>
              <a:rPr lang="en-US" b="1" dirty="0"/>
              <a:t>Scope Changes:</a:t>
            </a:r>
            <a:r>
              <a:rPr lang="en-US" dirty="0"/>
              <a:t> Monitors the frequency and impact of changes to project scope.</a:t>
            </a:r>
          </a:p>
          <a:p>
            <a:pPr lvl="1"/>
            <a:r>
              <a:rPr lang="en-US" b="1" dirty="0"/>
              <a:t>Quality Metrics:</a:t>
            </a:r>
            <a:r>
              <a:rPr lang="en-US" dirty="0"/>
              <a:t> Evaluates the quality of deliverables, often through defect rates and customer satisfaction.</a:t>
            </a:r>
          </a:p>
          <a:p>
            <a:pPr lvl="1"/>
            <a:r>
              <a:rPr lang="en-US" b="1" dirty="0"/>
              <a:t>Resource Utilization:</a:t>
            </a:r>
            <a:r>
              <a:rPr lang="en-US" dirty="0"/>
              <a:t> Assesses how effectively project resources (e.g., team members, tools) are being used.</a:t>
            </a:r>
          </a:p>
        </p:txBody>
      </p:sp>
    </p:spTree>
    <p:extLst>
      <p:ext uri="{BB962C8B-B14F-4D97-AF65-F5344CB8AC3E}">
        <p14:creationId xmlns:p14="http://schemas.microsoft.com/office/powerpoint/2010/main" val="4221839127"/>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idx="1"/>
          </p:nvPr>
        </p:nvSpPr>
        <p:spPr bwMode="auto">
          <a:xfrm>
            <a:off x="641022" y="727894"/>
            <a:ext cx="10106095" cy="62447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FontTx/>
              <a:buChar char="•"/>
            </a:pPr>
            <a:r>
              <a:rPr lang="en-US" altLang="en-US" sz="2400" b="1" dirty="0">
                <a:solidFill>
                  <a:schemeClr val="tx1"/>
                </a:solidFill>
              </a:rPr>
              <a:t>Eustress</a:t>
            </a:r>
            <a:endParaRPr lang="en-US" altLang="en-US" sz="2400" dirty="0">
              <a:solidFill>
                <a:schemeClr val="tx1"/>
              </a:solidFill>
            </a:endParaRPr>
          </a:p>
          <a:p>
            <a:pPr marL="457200" lvl="1" indent="0" eaLnBrk="0" fontAlgn="base" hangingPunct="0">
              <a:lnSpc>
                <a:spcPct val="100000"/>
              </a:lnSpc>
              <a:spcBef>
                <a:spcPct val="0"/>
              </a:spcBef>
              <a:spcAft>
                <a:spcPct val="0"/>
              </a:spcAft>
              <a:buFontTx/>
              <a:buChar char="•"/>
            </a:pPr>
            <a:r>
              <a:rPr lang="en-US" altLang="en-US" sz="2000" b="1" dirty="0">
                <a:solidFill>
                  <a:schemeClr val="tx1"/>
                </a:solidFill>
              </a:rPr>
              <a:t>Definition</a:t>
            </a:r>
            <a:r>
              <a:rPr lang="en-US" altLang="en-US" sz="2000" dirty="0">
                <a:solidFill>
                  <a:schemeClr val="tx1"/>
                </a:solidFill>
              </a:rPr>
              <a:t>: Positive stress that can be motivating and energizing.</a:t>
            </a:r>
          </a:p>
          <a:p>
            <a:pPr marL="457200" lvl="1" indent="0" eaLnBrk="0" fontAlgn="base" hangingPunct="0">
              <a:lnSpc>
                <a:spcPct val="100000"/>
              </a:lnSpc>
              <a:spcBef>
                <a:spcPct val="0"/>
              </a:spcBef>
              <a:spcAft>
                <a:spcPct val="0"/>
              </a:spcAft>
              <a:buFontTx/>
              <a:buChar char="•"/>
            </a:pPr>
            <a:r>
              <a:rPr lang="en-US" altLang="en-US" sz="2000" b="1" dirty="0">
                <a:solidFill>
                  <a:schemeClr val="tx1"/>
                </a:solidFill>
              </a:rPr>
              <a:t>Examples</a:t>
            </a:r>
            <a:r>
              <a:rPr lang="en-US" altLang="en-US" sz="2000" dirty="0">
                <a:solidFill>
                  <a:schemeClr val="tx1"/>
                </a:solidFill>
              </a:rPr>
              <a:t>: Starting a new job, achieving personal goals, or preparing for a significant event.</a:t>
            </a:r>
          </a:p>
          <a:p>
            <a:pPr marL="0" lvl="0" indent="0" eaLnBrk="0" fontAlgn="base" hangingPunct="0">
              <a:lnSpc>
                <a:spcPct val="100000"/>
              </a:lnSpc>
              <a:spcBef>
                <a:spcPct val="0"/>
              </a:spcBef>
              <a:spcAft>
                <a:spcPct val="0"/>
              </a:spcAft>
              <a:buFontTx/>
              <a:buChar char="•"/>
            </a:pPr>
            <a:r>
              <a:rPr lang="en-US" altLang="en-US" sz="2400" b="1" dirty="0">
                <a:solidFill>
                  <a:schemeClr val="tx1"/>
                </a:solidFill>
              </a:rPr>
              <a:t>Distress</a:t>
            </a:r>
            <a:endParaRPr lang="en-US" altLang="en-US" sz="2400" dirty="0">
              <a:solidFill>
                <a:schemeClr val="tx1"/>
              </a:solidFill>
            </a:endParaRPr>
          </a:p>
          <a:p>
            <a:pPr marL="457200" lvl="1" indent="0" eaLnBrk="0" fontAlgn="base" hangingPunct="0">
              <a:lnSpc>
                <a:spcPct val="100000"/>
              </a:lnSpc>
              <a:spcBef>
                <a:spcPct val="0"/>
              </a:spcBef>
              <a:spcAft>
                <a:spcPct val="0"/>
              </a:spcAft>
              <a:buFontTx/>
              <a:buChar char="•"/>
            </a:pPr>
            <a:r>
              <a:rPr lang="en-US" altLang="en-US" sz="2000" b="1" dirty="0">
                <a:solidFill>
                  <a:schemeClr val="tx1"/>
                </a:solidFill>
              </a:rPr>
              <a:t>Definition</a:t>
            </a:r>
            <a:r>
              <a:rPr lang="en-US" altLang="en-US" sz="2000" dirty="0">
                <a:solidFill>
                  <a:schemeClr val="tx1"/>
                </a:solidFill>
              </a:rPr>
              <a:t>: Negative stress that can lead to anxiety, overwhelm, and health issues.</a:t>
            </a:r>
          </a:p>
          <a:p>
            <a:pPr marL="457200" lvl="1" indent="0" eaLnBrk="0" fontAlgn="base" hangingPunct="0">
              <a:lnSpc>
                <a:spcPct val="100000"/>
              </a:lnSpc>
              <a:spcBef>
                <a:spcPct val="0"/>
              </a:spcBef>
              <a:spcAft>
                <a:spcPct val="0"/>
              </a:spcAft>
              <a:buFontTx/>
              <a:buChar char="•"/>
            </a:pPr>
            <a:r>
              <a:rPr lang="en-US" altLang="en-US" sz="2000" b="1" dirty="0">
                <a:solidFill>
                  <a:schemeClr val="tx1"/>
                </a:solidFill>
              </a:rPr>
              <a:t>Examples</a:t>
            </a:r>
            <a:r>
              <a:rPr lang="en-US" altLang="en-US" sz="2000" dirty="0">
                <a:solidFill>
                  <a:schemeClr val="tx1"/>
                </a:solidFill>
              </a:rPr>
              <a:t>: Job loss, relationship conflicts, or excessive workload</a:t>
            </a:r>
            <a:r>
              <a:rPr lang="en-US" altLang="en-US" sz="2000" dirty="0" smtClean="0">
                <a:solidFill>
                  <a:schemeClr val="tx1"/>
                </a:solidFill>
              </a:rPr>
              <a:t>.</a:t>
            </a:r>
          </a:p>
          <a:p>
            <a:r>
              <a:rPr lang="en-US" sz="2400" b="1" dirty="0"/>
              <a:t>Effects of Stress</a:t>
            </a:r>
          </a:p>
          <a:p>
            <a:pPr lvl="1"/>
            <a:r>
              <a:rPr lang="en-US" sz="2000" b="1" dirty="0"/>
              <a:t>Physical Effects</a:t>
            </a:r>
            <a:r>
              <a:rPr lang="en-US" sz="2000" dirty="0"/>
              <a:t>: Increased heart rate, high blood pressure, headaches, fatigue, and weakened immune system.</a:t>
            </a:r>
          </a:p>
          <a:p>
            <a:pPr lvl="1"/>
            <a:r>
              <a:rPr lang="en-US" sz="2000" b="1" dirty="0"/>
              <a:t>Emotional Effects</a:t>
            </a:r>
            <a:r>
              <a:rPr lang="en-US" sz="2000" dirty="0"/>
              <a:t>: Anxiety, depression, irritability, and mood swings.</a:t>
            </a:r>
          </a:p>
          <a:p>
            <a:pPr lvl="1"/>
            <a:r>
              <a:rPr lang="en-US" sz="2000" b="1" dirty="0"/>
              <a:t>Behavioral Effects</a:t>
            </a:r>
            <a:r>
              <a:rPr lang="en-US" sz="2000" dirty="0"/>
              <a:t>: Changes in eating or sleeping patterns, withdrawal from social activities, and substance abuse.</a:t>
            </a:r>
          </a:p>
          <a:p>
            <a:pPr lvl="1"/>
            <a:r>
              <a:rPr lang="en-US" sz="2000" b="1" dirty="0"/>
              <a:t>Cognitive Effects</a:t>
            </a:r>
            <a:r>
              <a:rPr lang="en-US" sz="2000" dirty="0"/>
              <a:t>: Difficulty concentrating, memory problems, and poor decision-making.</a:t>
            </a:r>
          </a:p>
          <a:p>
            <a:pPr marL="0" lvl="0" indent="0" eaLnBrk="0" fontAlgn="base" hangingPunct="0">
              <a:lnSpc>
                <a:spcPct val="100000"/>
              </a:lnSpc>
              <a:spcBef>
                <a:spcPct val="0"/>
              </a:spcBef>
              <a:spcAft>
                <a:spcPct val="0"/>
              </a:spcAft>
              <a:buFontTx/>
              <a:buChar char="•"/>
            </a:pPr>
            <a:endParaRPr lang="en-US" altLang="en-US" sz="2400" dirty="0">
              <a:solidFill>
                <a:schemeClr val="tx1"/>
              </a:solidFill>
            </a:endParaRPr>
          </a:p>
          <a:p>
            <a:pPr marL="0" lvl="0" indent="0" eaLnBrk="0" fontAlgn="base" hangingPunct="0">
              <a:lnSpc>
                <a:spcPct val="100000"/>
              </a:lnSpc>
              <a:spcBef>
                <a:spcPct val="0"/>
              </a:spcBef>
              <a:spcAft>
                <a:spcPct val="0"/>
              </a:spcAft>
              <a:buNone/>
            </a:pPr>
            <a:endParaRPr lang="en-US" altLang="en-US" sz="2400" dirty="0">
              <a:solidFill>
                <a:schemeClr val="tx1"/>
              </a:solidFil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350095055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How to Manage Stress</a:t>
            </a:r>
          </a:p>
        </p:txBody>
      </p:sp>
      <p:sp>
        <p:nvSpPr>
          <p:cNvPr id="3" name="Content Placeholder 2"/>
          <p:cNvSpPr>
            <a:spLocks noGrp="1"/>
          </p:cNvSpPr>
          <p:nvPr>
            <p:ph idx="1"/>
          </p:nvPr>
        </p:nvSpPr>
        <p:spPr>
          <a:xfrm>
            <a:off x="1120000" y="1825624"/>
            <a:ext cx="10390128" cy="4905113"/>
          </a:xfrm>
        </p:spPr>
        <p:txBody>
          <a:bodyPr>
            <a:normAutofit fontScale="92500" lnSpcReduction="10000"/>
          </a:bodyPr>
          <a:lstStyle/>
          <a:p>
            <a:r>
              <a:rPr lang="en-US" b="1" dirty="0"/>
              <a:t>Practice Relaxation Techniques</a:t>
            </a:r>
            <a:endParaRPr lang="en-US" dirty="0"/>
          </a:p>
          <a:p>
            <a:pPr lvl="1"/>
            <a:r>
              <a:rPr lang="en-US" b="1" dirty="0"/>
              <a:t>Deep Breathing</a:t>
            </a:r>
            <a:r>
              <a:rPr lang="en-US" dirty="0"/>
              <a:t>: Use deep breathing exercises to calm your nervous system. Breathe in deeply through your nose, hold for a few seconds, and exhale slowly through your mouth.</a:t>
            </a:r>
          </a:p>
          <a:p>
            <a:pPr lvl="1"/>
            <a:r>
              <a:rPr lang="en-US" b="1" dirty="0"/>
              <a:t>Progressive Muscle Relaxation</a:t>
            </a:r>
            <a:r>
              <a:rPr lang="en-US" dirty="0"/>
              <a:t>: Tense and then relax different muscle groups in your body to reduce physical tension.</a:t>
            </a:r>
          </a:p>
          <a:p>
            <a:pPr lvl="1"/>
            <a:r>
              <a:rPr lang="en-US" b="1" dirty="0"/>
              <a:t>Meditation and Mindfulness</a:t>
            </a:r>
            <a:r>
              <a:rPr lang="en-US" dirty="0"/>
              <a:t>: Engage in meditation or mindfulness practices to improve focus and reduce stress</a:t>
            </a:r>
            <a:r>
              <a:rPr lang="en-US" dirty="0" smtClean="0"/>
              <a:t>.</a:t>
            </a:r>
          </a:p>
          <a:p>
            <a:r>
              <a:rPr lang="en-US" b="1" dirty="0"/>
              <a:t>Maintain a Healthy Lifestyle</a:t>
            </a:r>
            <a:endParaRPr lang="en-US" dirty="0"/>
          </a:p>
          <a:p>
            <a:pPr lvl="1"/>
            <a:r>
              <a:rPr lang="en-US" b="1" dirty="0"/>
              <a:t>Exercise</a:t>
            </a:r>
            <a:r>
              <a:rPr lang="en-US" dirty="0"/>
              <a:t>: Engage in regular physical activity to release endorphins and improve overall health. Activities like walking, jogging, or yoga can help alleviate stress.</a:t>
            </a:r>
          </a:p>
          <a:p>
            <a:pPr lvl="1"/>
            <a:r>
              <a:rPr lang="en-US" b="1" dirty="0"/>
              <a:t>Healthy Diet</a:t>
            </a:r>
            <a:r>
              <a:rPr lang="en-US" dirty="0"/>
              <a:t>: Eat a balanced diet with plenty of fruits, vegetables, and whole grains. Avoid excessive caffeine, alcohol, and sugar.</a:t>
            </a:r>
          </a:p>
          <a:p>
            <a:pPr lvl="1"/>
            <a:r>
              <a:rPr lang="en-US" b="1" dirty="0"/>
              <a:t>Sleep</a:t>
            </a:r>
            <a:r>
              <a:rPr lang="en-US" dirty="0"/>
              <a:t>: Ensure you get adequate and quality sleep. Establish a regular sleep schedule and create a restful environment.</a:t>
            </a:r>
          </a:p>
          <a:p>
            <a:pPr lvl="1"/>
            <a:endParaRPr lang="en-US" dirty="0"/>
          </a:p>
        </p:txBody>
      </p:sp>
    </p:spTree>
    <p:extLst>
      <p:ext uri="{BB962C8B-B14F-4D97-AF65-F5344CB8AC3E}">
        <p14:creationId xmlns:p14="http://schemas.microsoft.com/office/powerpoint/2010/main" val="311781609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91852" y="216816"/>
            <a:ext cx="10561948" cy="5960147"/>
          </a:xfrm>
        </p:spPr>
        <p:txBody>
          <a:bodyPr>
            <a:normAutofit/>
          </a:bodyPr>
          <a:lstStyle/>
          <a:p>
            <a:r>
              <a:rPr lang="en-US" b="1" dirty="0"/>
              <a:t>Engage in Leisure Activities</a:t>
            </a:r>
            <a:endParaRPr lang="en-US" dirty="0"/>
          </a:p>
          <a:p>
            <a:pPr lvl="1"/>
            <a:r>
              <a:rPr lang="en-US" b="1" dirty="0"/>
              <a:t>Hobbies</a:t>
            </a:r>
            <a:r>
              <a:rPr lang="en-US" dirty="0"/>
              <a:t>: Participate in activities that you enjoy and that help you relax, such as reading, gardening, or listening to music.</a:t>
            </a:r>
          </a:p>
          <a:p>
            <a:pPr lvl="1"/>
            <a:r>
              <a:rPr lang="en-US" b="1" dirty="0"/>
              <a:t>Social Activities</a:t>
            </a:r>
            <a:r>
              <a:rPr lang="en-US" dirty="0"/>
              <a:t>: Spend time with loved ones and engage in social activities that provide joy and distraction from stress</a:t>
            </a:r>
            <a:r>
              <a:rPr lang="en-US" dirty="0" smtClean="0"/>
              <a:t>.</a:t>
            </a:r>
          </a:p>
          <a:p>
            <a:r>
              <a:rPr lang="en-US" b="1" dirty="0"/>
              <a:t>Set Boundaries</a:t>
            </a:r>
            <a:endParaRPr lang="en-US" dirty="0"/>
          </a:p>
          <a:p>
            <a:pPr lvl="1"/>
            <a:r>
              <a:rPr lang="en-US" b="1" dirty="0"/>
              <a:t>Work-Life Balance</a:t>
            </a:r>
            <a:r>
              <a:rPr lang="en-US" dirty="0"/>
              <a:t>: Establish clear boundaries between work and personal life. Avoid taking work home or working excessively long hours.</a:t>
            </a:r>
          </a:p>
          <a:p>
            <a:pPr lvl="1"/>
            <a:r>
              <a:rPr lang="en-US" b="1" dirty="0"/>
              <a:t>Assertiveness</a:t>
            </a:r>
            <a:r>
              <a:rPr lang="en-US" dirty="0"/>
              <a:t>: Learn to say no when necessary and set limits to prevent overcommitting.</a:t>
            </a:r>
          </a:p>
          <a:p>
            <a:endParaRPr lang="en-US" dirty="0"/>
          </a:p>
        </p:txBody>
      </p:sp>
    </p:spTree>
    <p:extLst>
      <p:ext uri="{BB962C8B-B14F-4D97-AF65-F5344CB8AC3E}">
        <p14:creationId xmlns:p14="http://schemas.microsoft.com/office/powerpoint/2010/main" val="268220964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Some Ethical and Professional Concerns</a:t>
            </a:r>
            <a:endParaRPr lang="en-IN" b="1" dirty="0"/>
          </a:p>
        </p:txBody>
      </p:sp>
      <p:sp>
        <p:nvSpPr>
          <p:cNvPr id="3" name="Content Placeholder 2"/>
          <p:cNvSpPr>
            <a:spLocks noGrp="1"/>
          </p:cNvSpPr>
          <p:nvPr>
            <p:ph idx="1"/>
          </p:nvPr>
        </p:nvSpPr>
        <p:spPr/>
        <p:txBody>
          <a:bodyPr/>
          <a:lstStyle/>
          <a:p>
            <a:r>
              <a:rPr lang="en-US" b="1" dirty="0"/>
              <a:t>Confidentiality and Data Protection</a:t>
            </a:r>
          </a:p>
          <a:p>
            <a:r>
              <a:rPr lang="en-US" b="1" dirty="0"/>
              <a:t>Privacy</a:t>
            </a:r>
            <a:r>
              <a:rPr lang="en-US" dirty="0"/>
              <a:t>: Safeguard sensitive and personal information collected during software development and ensure it is handled according to legal and ethical standards.</a:t>
            </a:r>
          </a:p>
          <a:p>
            <a:r>
              <a:rPr lang="en-US" b="1" dirty="0"/>
              <a:t>Data Security</a:t>
            </a:r>
            <a:r>
              <a:rPr lang="en-US" dirty="0"/>
              <a:t>: Implement strong security measures to protect data from unauthorized access, breaches, or leaks.</a:t>
            </a:r>
          </a:p>
        </p:txBody>
      </p:sp>
    </p:spTree>
    <p:extLst>
      <p:ext uri="{BB962C8B-B14F-4D97-AF65-F5344CB8AC3E}">
        <p14:creationId xmlns:p14="http://schemas.microsoft.com/office/powerpoint/2010/main" val="104160711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1595" y="292230"/>
            <a:ext cx="11057641" cy="6410227"/>
          </a:xfrm>
        </p:spPr>
        <p:txBody>
          <a:bodyPr>
            <a:normAutofit fontScale="92500"/>
          </a:bodyPr>
          <a:lstStyle/>
          <a:p>
            <a:r>
              <a:rPr lang="en-US" b="1" dirty="0"/>
              <a:t>Software Quality and Reliability</a:t>
            </a:r>
          </a:p>
          <a:p>
            <a:pPr lvl="1"/>
            <a:r>
              <a:rPr lang="en-US" b="1" dirty="0"/>
              <a:t>Quality Assurance</a:t>
            </a:r>
            <a:r>
              <a:rPr lang="en-US" dirty="0"/>
              <a:t>: Commit to delivering high-quality software that meets or exceeds requirements and standards. Perform thorough testing to ensure the software is reliable and bug-free.</a:t>
            </a:r>
          </a:p>
          <a:p>
            <a:pPr lvl="1"/>
            <a:r>
              <a:rPr lang="en-US" b="1" dirty="0"/>
              <a:t>Honesty in Reporting</a:t>
            </a:r>
            <a:r>
              <a:rPr lang="en-US" dirty="0"/>
              <a:t>: Be honest about the limitations, capabilities, and status of the software. Avoid exaggerating features or performance to stakeholders or clients</a:t>
            </a:r>
            <a:r>
              <a:rPr lang="en-US" dirty="0" smtClean="0"/>
              <a:t>.</a:t>
            </a:r>
          </a:p>
          <a:p>
            <a:r>
              <a:rPr lang="en-US" b="1" dirty="0"/>
              <a:t>Professional Conduct</a:t>
            </a:r>
          </a:p>
          <a:p>
            <a:pPr lvl="1"/>
            <a:r>
              <a:rPr lang="en-US" b="1" dirty="0"/>
              <a:t>Integrity</a:t>
            </a:r>
            <a:r>
              <a:rPr lang="en-US" dirty="0"/>
              <a:t>: Maintain honesty and transparency in all professional interactions. Avoid conflicts of interest and disclose any potential biases or personal interests.</a:t>
            </a:r>
          </a:p>
          <a:p>
            <a:pPr lvl="1"/>
            <a:r>
              <a:rPr lang="en-US" b="1" dirty="0"/>
              <a:t>Respect</a:t>
            </a:r>
            <a:r>
              <a:rPr lang="en-US" dirty="0"/>
              <a:t>: Treat all team members, clients, and stakeholders with respect and professionalism. Foster a collaborative and inclusive work environment</a:t>
            </a:r>
            <a:r>
              <a:rPr lang="en-US" dirty="0" smtClean="0"/>
              <a:t>.</a:t>
            </a:r>
          </a:p>
          <a:p>
            <a:r>
              <a:rPr lang="en-US" b="1" dirty="0"/>
              <a:t>Compliance with Legal and Regulatory Standards</a:t>
            </a:r>
          </a:p>
          <a:p>
            <a:pPr lvl="1"/>
            <a:r>
              <a:rPr lang="en-US" b="1" dirty="0"/>
              <a:t>Adherence to Laws</a:t>
            </a:r>
            <a:r>
              <a:rPr lang="en-US" dirty="0"/>
              <a:t>: Ensure that all software development practices comply with relevant laws and regulations, including those related to data protection, accessibility, and industry-specific standards.</a:t>
            </a:r>
          </a:p>
          <a:p>
            <a:pPr lvl="1"/>
            <a:r>
              <a:rPr lang="en-US" b="1" dirty="0"/>
              <a:t>Ethical Use of Technology</a:t>
            </a:r>
            <a:r>
              <a:rPr lang="en-US" dirty="0"/>
              <a:t>: Consider the broader impact of software on society and ensure it is used ethically. Avoid developing or supporting technology that could be used for malicious purposes or violate ethical norms.</a:t>
            </a:r>
          </a:p>
          <a:p>
            <a:pPr marL="457200" lvl="1" indent="0">
              <a:buNone/>
            </a:pPr>
            <a:endParaRPr lang="en-US" dirty="0"/>
          </a:p>
          <a:p>
            <a:pPr marL="457200" lvl="1" indent="0">
              <a:buNone/>
            </a:pPr>
            <a:endParaRPr lang="en-US" dirty="0"/>
          </a:p>
        </p:txBody>
      </p:sp>
    </p:spTree>
    <p:extLst>
      <p:ext uri="{BB962C8B-B14F-4D97-AF65-F5344CB8AC3E}">
        <p14:creationId xmlns:p14="http://schemas.microsoft.com/office/powerpoint/2010/main" val="384213970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25864" y="235670"/>
            <a:ext cx="10627936" cy="5941293"/>
          </a:xfrm>
        </p:spPr>
        <p:txBody>
          <a:bodyPr>
            <a:normAutofit/>
          </a:bodyPr>
          <a:lstStyle/>
          <a:p>
            <a:r>
              <a:rPr lang="en-US" b="1" dirty="0"/>
              <a:t>Ethical Decision-Making</a:t>
            </a:r>
          </a:p>
          <a:p>
            <a:pPr lvl="1"/>
            <a:r>
              <a:rPr lang="en-US" b="1" dirty="0"/>
              <a:t>Problem-Solving</a:t>
            </a:r>
            <a:r>
              <a:rPr lang="en-US" dirty="0"/>
              <a:t>: Make decisions based on ethical principles and professional standards, even when facing pressure to act otherwise.</a:t>
            </a:r>
          </a:p>
          <a:p>
            <a:pPr lvl="1"/>
            <a:r>
              <a:rPr lang="en-US" b="1" dirty="0"/>
              <a:t>Whistleblowing</a:t>
            </a:r>
            <a:r>
              <a:rPr lang="en-US" dirty="0"/>
              <a:t>: Report unethical or illegal activities within the organization, following proper channels and protocols</a:t>
            </a:r>
            <a:r>
              <a:rPr lang="en-US" dirty="0" smtClean="0"/>
              <a:t>.</a:t>
            </a:r>
          </a:p>
          <a:p>
            <a:r>
              <a:rPr lang="en-US" b="1" dirty="0"/>
              <a:t>Fair Employment Practices</a:t>
            </a:r>
          </a:p>
          <a:p>
            <a:pPr lvl="1"/>
            <a:r>
              <a:rPr lang="en-US" b="1" dirty="0"/>
              <a:t>Diversity and Inclusion</a:t>
            </a:r>
            <a:r>
              <a:rPr lang="en-US" dirty="0"/>
              <a:t>: Promote diversity and inclusivity within the team. Ensure fair treatment and equal opportunities for all employees regardless of race, gender, ethnicity, or other personal characteristics.</a:t>
            </a:r>
          </a:p>
          <a:p>
            <a:pPr lvl="1"/>
            <a:r>
              <a:rPr lang="en-US" b="1" dirty="0"/>
              <a:t>Fair Compensation</a:t>
            </a:r>
            <a:r>
              <a:rPr lang="en-US" dirty="0"/>
              <a:t>: Ensure that all team members are compensated fairly for their work and contributions.</a:t>
            </a:r>
          </a:p>
          <a:p>
            <a:endParaRPr lang="en-US" dirty="0"/>
          </a:p>
        </p:txBody>
      </p:sp>
    </p:spTree>
    <p:extLst>
      <p:ext uri="{BB962C8B-B14F-4D97-AF65-F5344CB8AC3E}">
        <p14:creationId xmlns:p14="http://schemas.microsoft.com/office/powerpoint/2010/main" val="316009055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Tree>
    <p:extLst>
      <p:ext uri="{BB962C8B-B14F-4D97-AF65-F5344CB8AC3E}">
        <p14:creationId xmlns:p14="http://schemas.microsoft.com/office/powerpoint/2010/main" val="2779485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1913" y="395926"/>
            <a:ext cx="10891887" cy="5781037"/>
          </a:xfrm>
        </p:spPr>
        <p:txBody>
          <a:bodyPr/>
          <a:lstStyle/>
          <a:p>
            <a:r>
              <a:rPr lang="en-US" b="1" dirty="0"/>
              <a:t>3. Develop Monitoring Strategies</a:t>
            </a:r>
          </a:p>
          <a:p>
            <a:pPr lvl="1"/>
            <a:r>
              <a:rPr lang="en-US" b="1" dirty="0"/>
              <a:t>Monitoring Tools:</a:t>
            </a:r>
            <a:r>
              <a:rPr lang="en-US" dirty="0"/>
              <a:t> Implement tools for tracking project progress, such as project management software (e.g., Microsoft Project, Jira, Trello) and reporting tools.</a:t>
            </a:r>
          </a:p>
          <a:p>
            <a:pPr lvl="1"/>
            <a:r>
              <a:rPr lang="en-US" b="1" dirty="0"/>
              <a:t>Data Collection:</a:t>
            </a:r>
            <a:r>
              <a:rPr lang="en-US" dirty="0"/>
              <a:t> Define what data will be collected (e.g., task completion status, budget expenditure, quality metrics) and how it will be gathered.</a:t>
            </a:r>
          </a:p>
          <a:p>
            <a:pPr lvl="1"/>
            <a:r>
              <a:rPr lang="en-US" b="1" dirty="0"/>
              <a:t>Regular Updates:</a:t>
            </a:r>
            <a:r>
              <a:rPr lang="en-US" dirty="0"/>
              <a:t> Schedule regular updates and reviews of project progress, such as weekly or bi-weekly status meetings</a:t>
            </a:r>
            <a:r>
              <a:rPr lang="en-US" dirty="0" smtClean="0"/>
              <a:t>.</a:t>
            </a:r>
          </a:p>
          <a:p>
            <a:r>
              <a:rPr lang="en-US" b="1" dirty="0"/>
              <a:t>4. Implement Control Mechanisms</a:t>
            </a:r>
          </a:p>
          <a:p>
            <a:r>
              <a:rPr lang="en-US" b="1" dirty="0"/>
              <a:t>Change Control:</a:t>
            </a:r>
            <a:endParaRPr lang="en-US" dirty="0"/>
          </a:p>
          <a:p>
            <a:pPr lvl="1"/>
            <a:r>
              <a:rPr lang="en-US" b="1" dirty="0"/>
              <a:t>Change Request Process:</a:t>
            </a:r>
            <a:r>
              <a:rPr lang="en-US" dirty="0"/>
              <a:t> Establish a formal process for requesting, evaluating, and approving changes to the project scope, schedule, or budget.</a:t>
            </a:r>
          </a:p>
          <a:p>
            <a:pPr lvl="1"/>
            <a:r>
              <a:rPr lang="en-US" b="1" dirty="0"/>
              <a:t>Impact Analysis:</a:t>
            </a:r>
            <a:r>
              <a:rPr lang="en-US" dirty="0"/>
              <a:t> Assess the impact of proposed changes on the project’s objectives and resources.</a:t>
            </a:r>
          </a:p>
          <a:p>
            <a:pPr marL="457200" lvl="1" indent="0">
              <a:buNone/>
            </a:pPr>
            <a:endParaRPr lang="en-US" dirty="0"/>
          </a:p>
        </p:txBody>
      </p:sp>
    </p:spTree>
    <p:extLst>
      <p:ext uri="{BB962C8B-B14F-4D97-AF65-F5344CB8AC3E}">
        <p14:creationId xmlns:p14="http://schemas.microsoft.com/office/powerpoint/2010/main" val="13443617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2284" y="235974"/>
            <a:ext cx="10901516" cy="5940989"/>
          </a:xfrm>
        </p:spPr>
        <p:txBody>
          <a:bodyPr>
            <a:normAutofit/>
          </a:bodyPr>
          <a:lstStyle/>
          <a:p>
            <a:r>
              <a:rPr lang="en-US" b="1" dirty="0"/>
              <a:t>Issue Management:</a:t>
            </a:r>
            <a:endParaRPr lang="en-US" dirty="0"/>
          </a:p>
          <a:p>
            <a:pPr lvl="1"/>
            <a:r>
              <a:rPr lang="en-US" b="1" dirty="0"/>
              <a:t>Issue Identification:</a:t>
            </a:r>
            <a:r>
              <a:rPr lang="en-US" dirty="0"/>
              <a:t> Set up procedures for identifying and documenting issues that arise during the project.</a:t>
            </a:r>
          </a:p>
          <a:p>
            <a:pPr lvl="1"/>
            <a:r>
              <a:rPr lang="en-US" b="1" dirty="0"/>
              <a:t>Issue Resolution:</a:t>
            </a:r>
            <a:r>
              <a:rPr lang="en-US" dirty="0"/>
              <a:t> Define a process for resolving issues, including escalation paths and responsibility assignments</a:t>
            </a:r>
            <a:r>
              <a:rPr lang="en-US" dirty="0" smtClean="0"/>
              <a:t>.</a:t>
            </a:r>
          </a:p>
          <a:p>
            <a:r>
              <a:rPr lang="en-US" b="1" dirty="0"/>
              <a:t>Risk Management:</a:t>
            </a:r>
            <a:endParaRPr lang="en-US" dirty="0"/>
          </a:p>
          <a:p>
            <a:pPr lvl="1"/>
            <a:r>
              <a:rPr lang="en-US" b="1" dirty="0"/>
              <a:t>Risk Identification:</a:t>
            </a:r>
            <a:r>
              <a:rPr lang="en-US" dirty="0"/>
              <a:t> Continuously identify and assess potential risks to the project.</a:t>
            </a:r>
          </a:p>
          <a:p>
            <a:pPr lvl="1"/>
            <a:r>
              <a:rPr lang="en-US" b="1" dirty="0"/>
              <a:t>Risk Mitigation:</a:t>
            </a:r>
            <a:r>
              <a:rPr lang="en-US" dirty="0"/>
              <a:t> Develop and implement strategies to mitigate identified risks and address potential issues before they impact the project.</a:t>
            </a:r>
          </a:p>
          <a:p>
            <a:endParaRPr lang="en-US" dirty="0"/>
          </a:p>
        </p:txBody>
      </p:sp>
    </p:spTree>
    <p:extLst>
      <p:ext uri="{BB962C8B-B14F-4D97-AF65-F5344CB8AC3E}">
        <p14:creationId xmlns:p14="http://schemas.microsoft.com/office/powerpoint/2010/main" val="686444706"/>
      </p:ext>
    </p:extLst>
  </p:cSld>
  <p:clrMapOvr>
    <a:masterClrMapping/>
  </p:clrMapOvr>
  <p:timing>
    <p:tnLst>
      <p:par>
        <p:cTn id="1" dur="indefinite" restart="never" nodeType="tmRoot"/>
      </p:par>
    </p:tnLst>
  </p:timing>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76CE1C2-24FF-4125-B61C-AD39973FCD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Depth design</Template>
  <TotalTime>0</TotalTime>
  <Words>7130</Words>
  <Application>Microsoft Office PowerPoint</Application>
  <PresentationFormat>Widescreen</PresentationFormat>
  <Paragraphs>457</Paragraphs>
  <Slides>76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76</vt:i4>
      </vt:variant>
    </vt:vector>
  </HeadingPairs>
  <TitlesOfParts>
    <vt:vector size="80" baseType="lpstr">
      <vt:lpstr>Arial</vt:lpstr>
      <vt:lpstr>Calibri</vt:lpstr>
      <vt:lpstr>Corbel</vt:lpstr>
      <vt:lpstr>Depth</vt:lpstr>
      <vt:lpstr>SPM – Unit IV</vt:lpstr>
      <vt:lpstr>Introduction to Monitoring and Control</vt:lpstr>
      <vt:lpstr>PowerPoint Presentation</vt:lpstr>
      <vt:lpstr>PowerPoint Presentation</vt:lpstr>
      <vt:lpstr>PowerPoint Presentation</vt:lpstr>
      <vt:lpstr>Creating the Framework in monitoring and control in spm</vt:lpstr>
      <vt:lpstr>PowerPoint Presentation</vt:lpstr>
      <vt:lpstr>PowerPoint Presentation</vt:lpstr>
      <vt:lpstr>PowerPoint Presentation</vt:lpstr>
      <vt:lpstr>PowerPoint Presentation</vt:lpstr>
      <vt:lpstr>PowerPoint Presentation</vt:lpstr>
      <vt:lpstr>Collecting the Data</vt:lpstr>
      <vt:lpstr>PowerPoint Presentation</vt:lpstr>
      <vt:lpstr>PowerPoint Presentation</vt:lpstr>
      <vt:lpstr>Data Review</vt:lpstr>
      <vt:lpstr>Data visualizing progress</vt:lpstr>
      <vt:lpstr>Dashboard</vt:lpstr>
      <vt:lpstr>Cost monitoring</vt:lpstr>
      <vt:lpstr>PowerPoint Presentation</vt:lpstr>
      <vt:lpstr>PowerPoint Presentation</vt:lpstr>
      <vt:lpstr>Earned Value Analysis</vt:lpstr>
      <vt:lpstr>PowerPoint Presentation</vt:lpstr>
      <vt:lpstr>PowerPoint Presentation</vt:lpstr>
      <vt:lpstr>Prioritizing Monitoring</vt:lpstr>
      <vt:lpstr>PowerPoint Presentation</vt:lpstr>
      <vt:lpstr>PowerPoint Presentation</vt:lpstr>
      <vt:lpstr>Getting the Project Back to Target</vt:lpstr>
      <vt:lpstr>PowerPoint Presentation</vt:lpstr>
      <vt:lpstr>PowerPoint Presentation</vt:lpstr>
      <vt:lpstr>PowerPoint Presentation</vt:lpstr>
      <vt:lpstr>Change Control</vt:lpstr>
      <vt:lpstr>PowerPoint Presentation</vt:lpstr>
      <vt:lpstr>PowerPoint Presentation</vt:lpstr>
      <vt:lpstr>Software Configuration Management</vt:lpstr>
      <vt:lpstr>Key Aspects of Software Configuration Management</vt:lpstr>
      <vt:lpstr>PowerPoint Presentation</vt:lpstr>
      <vt:lpstr>PowerPoint Presentation</vt:lpstr>
      <vt:lpstr>Introduction to Contracts</vt:lpstr>
      <vt:lpstr>Types of Contracts</vt:lpstr>
      <vt:lpstr>PowerPoint Presentation</vt:lpstr>
      <vt:lpstr>PowerPoint Presentation</vt:lpstr>
      <vt:lpstr>PowerPoint Presentation</vt:lpstr>
      <vt:lpstr>Stages of Contract Formation</vt:lpstr>
      <vt:lpstr>PowerPoint Presentation</vt:lpstr>
      <vt:lpstr>Common Terms in Contracts</vt:lpstr>
      <vt:lpstr>PowerPoint Presentation</vt:lpstr>
      <vt:lpstr>Contract management &amp; Acceptance</vt:lpstr>
      <vt:lpstr>Introduction to Managing People in Software Environments</vt:lpstr>
      <vt:lpstr>Key Aspects of Managing People in Software Environments</vt:lpstr>
      <vt:lpstr>PowerPoint Presentation</vt:lpstr>
      <vt:lpstr>PowerPoint Presentation</vt:lpstr>
      <vt:lpstr>Understanding Behaviors of people in team</vt:lpstr>
      <vt:lpstr>PowerPoint Presentation</vt:lpstr>
      <vt:lpstr>PowerPoint Presentation</vt:lpstr>
      <vt:lpstr>PowerPoint Presentation</vt:lpstr>
      <vt:lpstr>Organizational Behaviour:</vt:lpstr>
      <vt:lpstr>PowerPoint Presentation</vt:lpstr>
      <vt:lpstr>PowerPoint Presentation</vt:lpstr>
      <vt:lpstr>PowerPoint Presentation</vt:lpstr>
      <vt:lpstr>The Oldham–Hackman Job Characteristics Model</vt:lpstr>
      <vt:lpstr>Key Components of the Oldham–Hackman Job Characteristics Model</vt:lpstr>
      <vt:lpstr>PowerPoint Presentation</vt:lpstr>
      <vt:lpstr>PowerPoint Presentation</vt:lpstr>
      <vt:lpstr>PowerPoint Presentation</vt:lpstr>
      <vt:lpstr>PowerPoint Presentation</vt:lpstr>
      <vt:lpstr>PowerPoint Presentation</vt:lpstr>
      <vt:lpstr>Implementing the Model in SPM</vt:lpstr>
      <vt:lpstr>Stress</vt:lpstr>
      <vt:lpstr>Types of Stress</vt:lpstr>
      <vt:lpstr>PowerPoint Presentation</vt:lpstr>
      <vt:lpstr>How to Manage Stress</vt:lpstr>
      <vt:lpstr>PowerPoint Presentation</vt:lpstr>
      <vt:lpstr>Some Ethical and Professional Concerns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2024-08-07T04:27:53Z</dcterms:created>
  <dcterms:modified xsi:type="dcterms:W3CDTF">2024-08-09T04:29:06Z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